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4" r:id="rId5"/>
    <p:sldId id="260" r:id="rId6"/>
    <p:sldId id="265" r:id="rId7"/>
    <p:sldId id="261" r:id="rId8"/>
    <p:sldId id="263"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FF"/>
    <a:srgbClr val="5B9BD5"/>
    <a:srgbClr val="46DEBF"/>
    <a:srgbClr val="30E845"/>
    <a:srgbClr val="94F319"/>
    <a:srgbClr val="FFC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60" d="100"/>
          <a:sy n="60" d="100"/>
        </p:scale>
        <p:origin x="453" y="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AEC0905-D667-44C9-BB3A-A5BE8D7A7243}" type="doc">
      <dgm:prSet loTypeId="urn:microsoft.com/office/officeart/2005/8/layout/cycle2" loCatId="cycle" qsTypeId="urn:microsoft.com/office/officeart/2005/8/quickstyle/simple1" qsCatId="simple" csTypeId="urn:microsoft.com/office/officeart/2005/8/colors/colorful4" csCatId="colorful" phldr="1"/>
      <dgm:spPr/>
      <dgm:t>
        <a:bodyPr/>
        <a:lstStyle/>
        <a:p>
          <a:endParaRPr lang="en-US"/>
        </a:p>
      </dgm:t>
    </dgm:pt>
    <dgm:pt modelId="{51A6A1E1-764A-444F-8573-EC2D06791C30}">
      <dgm:prSet phldrT="[Text]"/>
      <dgm:spPr>
        <a:solidFill>
          <a:srgbClr val="FFC000"/>
        </a:solidFill>
      </dgm:spPr>
      <dgm:t>
        <a:bodyPr/>
        <a:lstStyle/>
        <a:p>
          <a:r>
            <a:rPr lang="en-US" dirty="0"/>
            <a:t>Notice</a:t>
          </a:r>
        </a:p>
      </dgm:t>
    </dgm:pt>
    <dgm:pt modelId="{263BC65B-4F82-4DE2-9EA3-A5B86D8C465D}" type="parTrans" cxnId="{138BFC1A-40F4-47C9-9D9A-5AF4719E12FE}">
      <dgm:prSet/>
      <dgm:spPr/>
      <dgm:t>
        <a:bodyPr/>
        <a:lstStyle/>
        <a:p>
          <a:endParaRPr lang="en-US"/>
        </a:p>
      </dgm:t>
    </dgm:pt>
    <dgm:pt modelId="{806C65E4-3EEE-4831-9F06-9CAF07D8170F}" type="sibTrans" cxnId="{138BFC1A-40F4-47C9-9D9A-5AF4719E12FE}">
      <dgm:prSet/>
      <dgm:spPr/>
      <dgm:t>
        <a:bodyPr/>
        <a:lstStyle/>
        <a:p>
          <a:endParaRPr lang="en-US"/>
        </a:p>
      </dgm:t>
    </dgm:pt>
    <dgm:pt modelId="{870BFAB8-F30F-4DB2-82B6-7E436EECFD49}">
      <dgm:prSet phldrT="[Text]"/>
      <dgm:spPr>
        <a:solidFill>
          <a:srgbClr val="94F319"/>
        </a:solidFill>
      </dgm:spPr>
      <dgm:t>
        <a:bodyPr/>
        <a:lstStyle/>
        <a:p>
          <a:r>
            <a:rPr lang="en-US" dirty="0"/>
            <a:t>Choose</a:t>
          </a:r>
        </a:p>
      </dgm:t>
    </dgm:pt>
    <dgm:pt modelId="{5B7DC340-7A6F-4041-93C0-9C9D96340FF9}" type="parTrans" cxnId="{7C7F0BC2-1643-4545-9666-085F5029D24F}">
      <dgm:prSet/>
      <dgm:spPr/>
      <dgm:t>
        <a:bodyPr/>
        <a:lstStyle/>
        <a:p>
          <a:endParaRPr lang="en-US"/>
        </a:p>
      </dgm:t>
    </dgm:pt>
    <dgm:pt modelId="{79A8B0BF-BCB4-447C-92EF-9D0217E953E4}" type="sibTrans" cxnId="{7C7F0BC2-1643-4545-9666-085F5029D24F}">
      <dgm:prSet/>
      <dgm:spPr/>
      <dgm:t>
        <a:bodyPr/>
        <a:lstStyle/>
        <a:p>
          <a:endParaRPr lang="en-US"/>
        </a:p>
      </dgm:t>
    </dgm:pt>
    <dgm:pt modelId="{9BFCA8F2-FC69-44FB-A1D4-D4D232A2CB96}">
      <dgm:prSet phldrT="[Text]"/>
      <dgm:spPr>
        <a:solidFill>
          <a:srgbClr val="30E845"/>
        </a:solidFill>
      </dgm:spPr>
      <dgm:t>
        <a:bodyPr/>
        <a:lstStyle/>
        <a:p>
          <a:r>
            <a:rPr lang="en-US" dirty="0"/>
            <a:t>Do</a:t>
          </a:r>
        </a:p>
      </dgm:t>
    </dgm:pt>
    <dgm:pt modelId="{538EF4FF-9CF4-46E3-819F-AF364E736FBD}" type="parTrans" cxnId="{8B1F3A69-AC2E-4805-893A-0128BD821692}">
      <dgm:prSet/>
      <dgm:spPr/>
      <dgm:t>
        <a:bodyPr/>
        <a:lstStyle/>
        <a:p>
          <a:endParaRPr lang="en-US"/>
        </a:p>
      </dgm:t>
    </dgm:pt>
    <dgm:pt modelId="{9354B659-068C-418A-9236-8541F02CE689}" type="sibTrans" cxnId="{8B1F3A69-AC2E-4805-893A-0128BD821692}">
      <dgm:prSet/>
      <dgm:spPr/>
      <dgm:t>
        <a:bodyPr/>
        <a:lstStyle/>
        <a:p>
          <a:endParaRPr lang="en-US"/>
        </a:p>
      </dgm:t>
    </dgm:pt>
    <dgm:pt modelId="{BBA6B5EF-6662-4323-8EA1-589816F93BA8}">
      <dgm:prSet phldrT="[Text]"/>
      <dgm:spPr>
        <a:solidFill>
          <a:srgbClr val="46DEBF"/>
        </a:solidFill>
      </dgm:spPr>
      <dgm:t>
        <a:bodyPr/>
        <a:lstStyle/>
        <a:p>
          <a:r>
            <a:rPr lang="en-US" dirty="0"/>
            <a:t>Reflect</a:t>
          </a:r>
        </a:p>
      </dgm:t>
    </dgm:pt>
    <dgm:pt modelId="{20537B8B-F31E-4DB7-BFB0-2400D42BF6D9}" type="parTrans" cxnId="{9714A1C6-5B6E-40DD-B37C-4FA32EB77A7F}">
      <dgm:prSet/>
      <dgm:spPr/>
      <dgm:t>
        <a:bodyPr/>
        <a:lstStyle/>
        <a:p>
          <a:endParaRPr lang="en-US"/>
        </a:p>
      </dgm:t>
    </dgm:pt>
    <dgm:pt modelId="{7EAFCBCE-D51A-4A43-B6E6-17B905588EB7}" type="sibTrans" cxnId="{9714A1C6-5B6E-40DD-B37C-4FA32EB77A7F}">
      <dgm:prSet/>
      <dgm:spPr/>
      <dgm:t>
        <a:bodyPr/>
        <a:lstStyle/>
        <a:p>
          <a:endParaRPr lang="en-US"/>
        </a:p>
      </dgm:t>
    </dgm:pt>
    <dgm:pt modelId="{48D144DA-BC0F-4AC1-977A-6FE7B99A35C0}">
      <dgm:prSet phldrT="[Text]"/>
      <dgm:spPr>
        <a:solidFill>
          <a:srgbClr val="5B9BD5"/>
        </a:solidFill>
      </dgm:spPr>
      <dgm:t>
        <a:bodyPr/>
        <a:lstStyle/>
        <a:p>
          <a:r>
            <a:rPr lang="en-US" dirty="0"/>
            <a:t>Grow</a:t>
          </a:r>
        </a:p>
      </dgm:t>
    </dgm:pt>
    <dgm:pt modelId="{94102308-5B4B-4B1F-BA0C-26532E78E912}" type="parTrans" cxnId="{2BB69E61-D785-4046-9686-AE2372138DEC}">
      <dgm:prSet/>
      <dgm:spPr/>
      <dgm:t>
        <a:bodyPr/>
        <a:lstStyle/>
        <a:p>
          <a:endParaRPr lang="en-US"/>
        </a:p>
      </dgm:t>
    </dgm:pt>
    <dgm:pt modelId="{625DDCC7-B452-4949-B72B-8007F38C1987}" type="sibTrans" cxnId="{2BB69E61-D785-4046-9686-AE2372138DEC}">
      <dgm:prSet/>
      <dgm:spPr/>
      <dgm:t>
        <a:bodyPr/>
        <a:lstStyle/>
        <a:p>
          <a:endParaRPr lang="en-US"/>
        </a:p>
      </dgm:t>
    </dgm:pt>
    <dgm:pt modelId="{CB948127-C827-469F-A074-EC73DC29976F}" type="pres">
      <dgm:prSet presAssocID="{9AEC0905-D667-44C9-BB3A-A5BE8D7A7243}" presName="cycle" presStyleCnt="0">
        <dgm:presLayoutVars>
          <dgm:dir/>
          <dgm:resizeHandles val="exact"/>
        </dgm:presLayoutVars>
      </dgm:prSet>
      <dgm:spPr/>
    </dgm:pt>
    <dgm:pt modelId="{680F8B51-EEE2-4606-B84C-4A33940A40DC}" type="pres">
      <dgm:prSet presAssocID="{51A6A1E1-764A-444F-8573-EC2D06791C30}" presName="node" presStyleLbl="node1" presStyleIdx="0" presStyleCnt="5">
        <dgm:presLayoutVars>
          <dgm:bulletEnabled val="1"/>
        </dgm:presLayoutVars>
      </dgm:prSet>
      <dgm:spPr/>
    </dgm:pt>
    <dgm:pt modelId="{37B4D560-3E4E-40FF-AD5F-248024412A1A}" type="pres">
      <dgm:prSet presAssocID="{806C65E4-3EEE-4831-9F06-9CAF07D8170F}" presName="sibTrans" presStyleLbl="sibTrans2D1" presStyleIdx="0" presStyleCnt="5"/>
      <dgm:spPr/>
    </dgm:pt>
    <dgm:pt modelId="{B55DB160-1730-4972-9048-90FA152CCBC8}" type="pres">
      <dgm:prSet presAssocID="{806C65E4-3EEE-4831-9F06-9CAF07D8170F}" presName="connectorText" presStyleLbl="sibTrans2D1" presStyleIdx="0" presStyleCnt="5"/>
      <dgm:spPr/>
    </dgm:pt>
    <dgm:pt modelId="{B4DF2610-1D1B-42F2-BE66-FCFA031B03BF}" type="pres">
      <dgm:prSet presAssocID="{870BFAB8-F30F-4DB2-82B6-7E436EECFD49}" presName="node" presStyleLbl="node1" presStyleIdx="1" presStyleCnt="5">
        <dgm:presLayoutVars>
          <dgm:bulletEnabled val="1"/>
        </dgm:presLayoutVars>
      </dgm:prSet>
      <dgm:spPr/>
    </dgm:pt>
    <dgm:pt modelId="{6E41C229-82CA-457D-833F-4323D90EF06D}" type="pres">
      <dgm:prSet presAssocID="{79A8B0BF-BCB4-447C-92EF-9D0217E953E4}" presName="sibTrans" presStyleLbl="sibTrans2D1" presStyleIdx="1" presStyleCnt="5"/>
      <dgm:spPr/>
    </dgm:pt>
    <dgm:pt modelId="{0E4D4B88-BACD-42FD-82BF-8FB86D79D984}" type="pres">
      <dgm:prSet presAssocID="{79A8B0BF-BCB4-447C-92EF-9D0217E953E4}" presName="connectorText" presStyleLbl="sibTrans2D1" presStyleIdx="1" presStyleCnt="5"/>
      <dgm:spPr/>
    </dgm:pt>
    <dgm:pt modelId="{8D5DB9E5-34CE-4EAE-9C30-FC5140C09C57}" type="pres">
      <dgm:prSet presAssocID="{9BFCA8F2-FC69-44FB-A1D4-D4D232A2CB96}" presName="node" presStyleLbl="node1" presStyleIdx="2" presStyleCnt="5">
        <dgm:presLayoutVars>
          <dgm:bulletEnabled val="1"/>
        </dgm:presLayoutVars>
      </dgm:prSet>
      <dgm:spPr/>
    </dgm:pt>
    <dgm:pt modelId="{9FF3FA91-700D-4FC7-BFD3-B084640F9A30}" type="pres">
      <dgm:prSet presAssocID="{9354B659-068C-418A-9236-8541F02CE689}" presName="sibTrans" presStyleLbl="sibTrans2D1" presStyleIdx="2" presStyleCnt="5"/>
      <dgm:spPr/>
    </dgm:pt>
    <dgm:pt modelId="{343C8081-BA99-43D8-B7E4-B791263BB745}" type="pres">
      <dgm:prSet presAssocID="{9354B659-068C-418A-9236-8541F02CE689}" presName="connectorText" presStyleLbl="sibTrans2D1" presStyleIdx="2" presStyleCnt="5"/>
      <dgm:spPr/>
    </dgm:pt>
    <dgm:pt modelId="{D8916F30-5359-44AE-9558-93DD3088C0A6}" type="pres">
      <dgm:prSet presAssocID="{BBA6B5EF-6662-4323-8EA1-589816F93BA8}" presName="node" presStyleLbl="node1" presStyleIdx="3" presStyleCnt="5">
        <dgm:presLayoutVars>
          <dgm:bulletEnabled val="1"/>
        </dgm:presLayoutVars>
      </dgm:prSet>
      <dgm:spPr/>
    </dgm:pt>
    <dgm:pt modelId="{4735E867-A6A5-4784-813B-584D9F998575}" type="pres">
      <dgm:prSet presAssocID="{7EAFCBCE-D51A-4A43-B6E6-17B905588EB7}" presName="sibTrans" presStyleLbl="sibTrans2D1" presStyleIdx="3" presStyleCnt="5"/>
      <dgm:spPr/>
    </dgm:pt>
    <dgm:pt modelId="{3297BAC7-9FFC-4119-BC3D-5260F2B22C95}" type="pres">
      <dgm:prSet presAssocID="{7EAFCBCE-D51A-4A43-B6E6-17B905588EB7}" presName="connectorText" presStyleLbl="sibTrans2D1" presStyleIdx="3" presStyleCnt="5"/>
      <dgm:spPr/>
    </dgm:pt>
    <dgm:pt modelId="{1242AA99-CC43-41E7-95B9-9E36C903110B}" type="pres">
      <dgm:prSet presAssocID="{48D144DA-BC0F-4AC1-977A-6FE7B99A35C0}" presName="node" presStyleLbl="node1" presStyleIdx="4" presStyleCnt="5">
        <dgm:presLayoutVars>
          <dgm:bulletEnabled val="1"/>
        </dgm:presLayoutVars>
      </dgm:prSet>
      <dgm:spPr/>
    </dgm:pt>
    <dgm:pt modelId="{4C58EA6F-A2D1-4A4D-A88E-AC0BF41034BE}" type="pres">
      <dgm:prSet presAssocID="{625DDCC7-B452-4949-B72B-8007F38C1987}" presName="sibTrans" presStyleLbl="sibTrans2D1" presStyleIdx="4" presStyleCnt="5"/>
      <dgm:spPr/>
    </dgm:pt>
    <dgm:pt modelId="{2F569A0B-3F0E-4BA2-8AEF-1224DA210FD4}" type="pres">
      <dgm:prSet presAssocID="{625DDCC7-B452-4949-B72B-8007F38C1987}" presName="connectorText" presStyleLbl="sibTrans2D1" presStyleIdx="4" presStyleCnt="5"/>
      <dgm:spPr/>
    </dgm:pt>
  </dgm:ptLst>
  <dgm:cxnLst>
    <dgm:cxn modelId="{893C4107-F4C2-4957-B534-74B30D3BF3E7}" type="presOf" srcId="{7EAFCBCE-D51A-4A43-B6E6-17B905588EB7}" destId="{4735E867-A6A5-4784-813B-584D9F998575}" srcOrd="0" destOrd="0" presId="urn:microsoft.com/office/officeart/2005/8/layout/cycle2"/>
    <dgm:cxn modelId="{44B5CC0A-916D-44BC-B449-53FC8D981434}" type="presOf" srcId="{9AEC0905-D667-44C9-BB3A-A5BE8D7A7243}" destId="{CB948127-C827-469F-A074-EC73DC29976F}" srcOrd="0" destOrd="0" presId="urn:microsoft.com/office/officeart/2005/8/layout/cycle2"/>
    <dgm:cxn modelId="{138BFC1A-40F4-47C9-9D9A-5AF4719E12FE}" srcId="{9AEC0905-D667-44C9-BB3A-A5BE8D7A7243}" destId="{51A6A1E1-764A-444F-8573-EC2D06791C30}" srcOrd="0" destOrd="0" parTransId="{263BC65B-4F82-4DE2-9EA3-A5B86D8C465D}" sibTransId="{806C65E4-3EEE-4831-9F06-9CAF07D8170F}"/>
    <dgm:cxn modelId="{567EB81C-C5AE-42DE-9B9A-8B2C578CA5B3}" type="presOf" srcId="{51A6A1E1-764A-444F-8573-EC2D06791C30}" destId="{680F8B51-EEE2-4606-B84C-4A33940A40DC}" srcOrd="0" destOrd="0" presId="urn:microsoft.com/office/officeart/2005/8/layout/cycle2"/>
    <dgm:cxn modelId="{67917632-451C-4F0A-A5B2-0DA5A812D713}" type="presOf" srcId="{9354B659-068C-418A-9236-8541F02CE689}" destId="{9FF3FA91-700D-4FC7-BFD3-B084640F9A30}" srcOrd="0" destOrd="0" presId="urn:microsoft.com/office/officeart/2005/8/layout/cycle2"/>
    <dgm:cxn modelId="{8A739939-0A23-4567-A560-FCF861C5C318}" type="presOf" srcId="{48D144DA-BC0F-4AC1-977A-6FE7B99A35C0}" destId="{1242AA99-CC43-41E7-95B9-9E36C903110B}" srcOrd="0" destOrd="0" presId="urn:microsoft.com/office/officeart/2005/8/layout/cycle2"/>
    <dgm:cxn modelId="{6486D83A-72BE-43C1-9CC8-E76E33E95191}" type="presOf" srcId="{9354B659-068C-418A-9236-8541F02CE689}" destId="{343C8081-BA99-43D8-B7E4-B791263BB745}" srcOrd="1" destOrd="0" presId="urn:microsoft.com/office/officeart/2005/8/layout/cycle2"/>
    <dgm:cxn modelId="{2BB69E61-D785-4046-9686-AE2372138DEC}" srcId="{9AEC0905-D667-44C9-BB3A-A5BE8D7A7243}" destId="{48D144DA-BC0F-4AC1-977A-6FE7B99A35C0}" srcOrd="4" destOrd="0" parTransId="{94102308-5B4B-4B1F-BA0C-26532E78E912}" sibTransId="{625DDCC7-B452-4949-B72B-8007F38C1987}"/>
    <dgm:cxn modelId="{8C93B163-E97F-49B7-8BB2-99FC53E6829C}" type="presOf" srcId="{806C65E4-3EEE-4831-9F06-9CAF07D8170F}" destId="{B55DB160-1730-4972-9048-90FA152CCBC8}" srcOrd="1" destOrd="0" presId="urn:microsoft.com/office/officeart/2005/8/layout/cycle2"/>
    <dgm:cxn modelId="{8B1F3A69-AC2E-4805-893A-0128BD821692}" srcId="{9AEC0905-D667-44C9-BB3A-A5BE8D7A7243}" destId="{9BFCA8F2-FC69-44FB-A1D4-D4D232A2CB96}" srcOrd="2" destOrd="0" parTransId="{538EF4FF-9CF4-46E3-819F-AF364E736FBD}" sibTransId="{9354B659-068C-418A-9236-8541F02CE689}"/>
    <dgm:cxn modelId="{F1A99771-F743-467C-A2D7-A2670D525B36}" type="presOf" srcId="{9BFCA8F2-FC69-44FB-A1D4-D4D232A2CB96}" destId="{8D5DB9E5-34CE-4EAE-9C30-FC5140C09C57}" srcOrd="0" destOrd="0" presId="urn:microsoft.com/office/officeart/2005/8/layout/cycle2"/>
    <dgm:cxn modelId="{925F7874-0BB7-4C39-A002-3FA40B351C37}" type="presOf" srcId="{870BFAB8-F30F-4DB2-82B6-7E436EECFD49}" destId="{B4DF2610-1D1B-42F2-BE66-FCFA031B03BF}" srcOrd="0" destOrd="0" presId="urn:microsoft.com/office/officeart/2005/8/layout/cycle2"/>
    <dgm:cxn modelId="{9C67CD7D-4886-4858-9A7D-1C5895D0AA3C}" type="presOf" srcId="{625DDCC7-B452-4949-B72B-8007F38C1987}" destId="{2F569A0B-3F0E-4BA2-8AEF-1224DA210FD4}" srcOrd="1" destOrd="0" presId="urn:microsoft.com/office/officeart/2005/8/layout/cycle2"/>
    <dgm:cxn modelId="{83D6868F-063B-41F9-B9BE-1369EEF27487}" type="presOf" srcId="{79A8B0BF-BCB4-447C-92EF-9D0217E953E4}" destId="{6E41C229-82CA-457D-833F-4323D90EF06D}" srcOrd="0" destOrd="0" presId="urn:microsoft.com/office/officeart/2005/8/layout/cycle2"/>
    <dgm:cxn modelId="{547F5092-293C-49ED-910C-A012D7D38271}" type="presOf" srcId="{625DDCC7-B452-4949-B72B-8007F38C1987}" destId="{4C58EA6F-A2D1-4A4D-A88E-AC0BF41034BE}" srcOrd="0" destOrd="0" presId="urn:microsoft.com/office/officeart/2005/8/layout/cycle2"/>
    <dgm:cxn modelId="{8BFE0AA2-FF4C-4DE8-9881-DCB8B2805211}" type="presOf" srcId="{BBA6B5EF-6662-4323-8EA1-589816F93BA8}" destId="{D8916F30-5359-44AE-9558-93DD3088C0A6}" srcOrd="0" destOrd="0" presId="urn:microsoft.com/office/officeart/2005/8/layout/cycle2"/>
    <dgm:cxn modelId="{7C7F0BC2-1643-4545-9666-085F5029D24F}" srcId="{9AEC0905-D667-44C9-BB3A-A5BE8D7A7243}" destId="{870BFAB8-F30F-4DB2-82B6-7E436EECFD49}" srcOrd="1" destOrd="0" parTransId="{5B7DC340-7A6F-4041-93C0-9C9D96340FF9}" sibTransId="{79A8B0BF-BCB4-447C-92EF-9D0217E953E4}"/>
    <dgm:cxn modelId="{85D59BC3-3178-4F07-877D-F45DC3B211B4}" type="presOf" srcId="{806C65E4-3EEE-4831-9F06-9CAF07D8170F}" destId="{37B4D560-3E4E-40FF-AD5F-248024412A1A}" srcOrd="0" destOrd="0" presId="urn:microsoft.com/office/officeart/2005/8/layout/cycle2"/>
    <dgm:cxn modelId="{9714A1C6-5B6E-40DD-B37C-4FA32EB77A7F}" srcId="{9AEC0905-D667-44C9-BB3A-A5BE8D7A7243}" destId="{BBA6B5EF-6662-4323-8EA1-589816F93BA8}" srcOrd="3" destOrd="0" parTransId="{20537B8B-F31E-4DB7-BFB0-2400D42BF6D9}" sibTransId="{7EAFCBCE-D51A-4A43-B6E6-17B905588EB7}"/>
    <dgm:cxn modelId="{56D43EC8-6AE6-431C-81C8-FD66326C8353}" type="presOf" srcId="{79A8B0BF-BCB4-447C-92EF-9D0217E953E4}" destId="{0E4D4B88-BACD-42FD-82BF-8FB86D79D984}" srcOrd="1" destOrd="0" presId="urn:microsoft.com/office/officeart/2005/8/layout/cycle2"/>
    <dgm:cxn modelId="{D61FBED5-97B2-4708-9FB1-49989890EDF2}" type="presOf" srcId="{7EAFCBCE-D51A-4A43-B6E6-17B905588EB7}" destId="{3297BAC7-9FFC-4119-BC3D-5260F2B22C95}" srcOrd="1" destOrd="0" presId="urn:microsoft.com/office/officeart/2005/8/layout/cycle2"/>
    <dgm:cxn modelId="{CBECEE8C-FC2B-43F7-9DFB-15F0F215AB75}" type="presParOf" srcId="{CB948127-C827-469F-A074-EC73DC29976F}" destId="{680F8B51-EEE2-4606-B84C-4A33940A40DC}" srcOrd="0" destOrd="0" presId="urn:microsoft.com/office/officeart/2005/8/layout/cycle2"/>
    <dgm:cxn modelId="{4515BD95-B964-486C-B26B-43CA1F3D880B}" type="presParOf" srcId="{CB948127-C827-469F-A074-EC73DC29976F}" destId="{37B4D560-3E4E-40FF-AD5F-248024412A1A}" srcOrd="1" destOrd="0" presId="urn:microsoft.com/office/officeart/2005/8/layout/cycle2"/>
    <dgm:cxn modelId="{44BEE2F1-6F3A-43C1-B730-4D0E6EFC376C}" type="presParOf" srcId="{37B4D560-3E4E-40FF-AD5F-248024412A1A}" destId="{B55DB160-1730-4972-9048-90FA152CCBC8}" srcOrd="0" destOrd="0" presId="urn:microsoft.com/office/officeart/2005/8/layout/cycle2"/>
    <dgm:cxn modelId="{1389698B-F4FE-461A-B9EC-16D1124E1EB8}" type="presParOf" srcId="{CB948127-C827-469F-A074-EC73DC29976F}" destId="{B4DF2610-1D1B-42F2-BE66-FCFA031B03BF}" srcOrd="2" destOrd="0" presId="urn:microsoft.com/office/officeart/2005/8/layout/cycle2"/>
    <dgm:cxn modelId="{00BD5D02-B2E2-464E-9D2E-DEE57FA007D1}" type="presParOf" srcId="{CB948127-C827-469F-A074-EC73DC29976F}" destId="{6E41C229-82CA-457D-833F-4323D90EF06D}" srcOrd="3" destOrd="0" presId="urn:microsoft.com/office/officeart/2005/8/layout/cycle2"/>
    <dgm:cxn modelId="{98DF9C17-AD57-4824-85B0-0DA22582001F}" type="presParOf" srcId="{6E41C229-82CA-457D-833F-4323D90EF06D}" destId="{0E4D4B88-BACD-42FD-82BF-8FB86D79D984}" srcOrd="0" destOrd="0" presId="urn:microsoft.com/office/officeart/2005/8/layout/cycle2"/>
    <dgm:cxn modelId="{629D3F1E-F282-4EC4-A81F-812E369D8607}" type="presParOf" srcId="{CB948127-C827-469F-A074-EC73DC29976F}" destId="{8D5DB9E5-34CE-4EAE-9C30-FC5140C09C57}" srcOrd="4" destOrd="0" presId="urn:microsoft.com/office/officeart/2005/8/layout/cycle2"/>
    <dgm:cxn modelId="{D75A8F7C-0796-47BF-8AB9-866910B8FD29}" type="presParOf" srcId="{CB948127-C827-469F-A074-EC73DC29976F}" destId="{9FF3FA91-700D-4FC7-BFD3-B084640F9A30}" srcOrd="5" destOrd="0" presId="urn:microsoft.com/office/officeart/2005/8/layout/cycle2"/>
    <dgm:cxn modelId="{AEB661F1-BBCA-46D5-9D63-2E9070BBB50F}" type="presParOf" srcId="{9FF3FA91-700D-4FC7-BFD3-B084640F9A30}" destId="{343C8081-BA99-43D8-B7E4-B791263BB745}" srcOrd="0" destOrd="0" presId="urn:microsoft.com/office/officeart/2005/8/layout/cycle2"/>
    <dgm:cxn modelId="{5192460C-C07E-4652-A225-FFC7190B2944}" type="presParOf" srcId="{CB948127-C827-469F-A074-EC73DC29976F}" destId="{D8916F30-5359-44AE-9558-93DD3088C0A6}" srcOrd="6" destOrd="0" presId="urn:microsoft.com/office/officeart/2005/8/layout/cycle2"/>
    <dgm:cxn modelId="{BA3F5FE4-0DC4-407F-B562-90BB6C47A1D8}" type="presParOf" srcId="{CB948127-C827-469F-A074-EC73DC29976F}" destId="{4735E867-A6A5-4784-813B-584D9F998575}" srcOrd="7" destOrd="0" presId="urn:microsoft.com/office/officeart/2005/8/layout/cycle2"/>
    <dgm:cxn modelId="{7CB73AE9-30A3-4B82-A7B2-48400DC8BAC9}" type="presParOf" srcId="{4735E867-A6A5-4784-813B-584D9F998575}" destId="{3297BAC7-9FFC-4119-BC3D-5260F2B22C95}" srcOrd="0" destOrd="0" presId="urn:microsoft.com/office/officeart/2005/8/layout/cycle2"/>
    <dgm:cxn modelId="{0797D8E3-94D2-4CB6-B90E-9AA90BFF6CCC}" type="presParOf" srcId="{CB948127-C827-469F-A074-EC73DC29976F}" destId="{1242AA99-CC43-41E7-95B9-9E36C903110B}" srcOrd="8" destOrd="0" presId="urn:microsoft.com/office/officeart/2005/8/layout/cycle2"/>
    <dgm:cxn modelId="{00A11B78-57CE-4C96-9BDB-EC19511FE597}" type="presParOf" srcId="{CB948127-C827-469F-A074-EC73DC29976F}" destId="{4C58EA6F-A2D1-4A4D-A88E-AC0BF41034BE}" srcOrd="9" destOrd="0" presId="urn:microsoft.com/office/officeart/2005/8/layout/cycle2"/>
    <dgm:cxn modelId="{E9D8BA91-4900-451E-B97C-EEEBB75D2B0E}" type="presParOf" srcId="{4C58EA6F-A2D1-4A4D-A88E-AC0BF41034BE}" destId="{2F569A0B-3F0E-4BA2-8AEF-1224DA210FD4}"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0F8B51-EEE2-4606-B84C-4A33940A40DC}">
      <dsp:nvSpPr>
        <dsp:cNvPr id="0" name=""/>
        <dsp:cNvSpPr/>
      </dsp:nvSpPr>
      <dsp:spPr>
        <a:xfrm>
          <a:off x="2193600" y="1086"/>
          <a:ext cx="1634908" cy="1634908"/>
        </a:xfrm>
        <a:prstGeom prst="ellipse">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US" sz="2800" kern="1200" dirty="0"/>
            <a:t>Notice</a:t>
          </a:r>
        </a:p>
      </dsp:txBody>
      <dsp:txXfrm>
        <a:off x="2433027" y="240513"/>
        <a:ext cx="1156054" cy="1156054"/>
      </dsp:txXfrm>
    </dsp:sp>
    <dsp:sp modelId="{37B4D560-3E4E-40FF-AD5F-248024412A1A}">
      <dsp:nvSpPr>
        <dsp:cNvPr id="0" name=""/>
        <dsp:cNvSpPr/>
      </dsp:nvSpPr>
      <dsp:spPr>
        <a:xfrm rot="2160000">
          <a:off x="3777155" y="1257616"/>
          <a:ext cx="435933" cy="551781"/>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77900">
            <a:lnSpc>
              <a:spcPct val="90000"/>
            </a:lnSpc>
            <a:spcBef>
              <a:spcPct val="0"/>
            </a:spcBef>
            <a:spcAft>
              <a:spcPct val="35000"/>
            </a:spcAft>
            <a:buNone/>
          </a:pPr>
          <a:endParaRPr lang="en-US" sz="2200" kern="1200"/>
        </a:p>
      </dsp:txBody>
      <dsp:txXfrm>
        <a:off x="3789643" y="1329537"/>
        <a:ext cx="305153" cy="331069"/>
      </dsp:txXfrm>
    </dsp:sp>
    <dsp:sp modelId="{B4DF2610-1D1B-42F2-BE66-FCFA031B03BF}">
      <dsp:nvSpPr>
        <dsp:cNvPr id="0" name=""/>
        <dsp:cNvSpPr/>
      </dsp:nvSpPr>
      <dsp:spPr>
        <a:xfrm>
          <a:off x="4181697" y="1445523"/>
          <a:ext cx="1634908" cy="1634908"/>
        </a:xfrm>
        <a:prstGeom prst="ellipse">
          <a:avLst/>
        </a:prstGeom>
        <a:solidFill>
          <a:srgbClr val="94F31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US" sz="2800" kern="1200" dirty="0"/>
            <a:t>Choose</a:t>
          </a:r>
        </a:p>
      </dsp:txBody>
      <dsp:txXfrm>
        <a:off x="4421124" y="1684950"/>
        <a:ext cx="1156054" cy="1156054"/>
      </dsp:txXfrm>
    </dsp:sp>
    <dsp:sp modelId="{6E41C229-82CA-457D-833F-4323D90EF06D}">
      <dsp:nvSpPr>
        <dsp:cNvPr id="0" name=""/>
        <dsp:cNvSpPr/>
      </dsp:nvSpPr>
      <dsp:spPr>
        <a:xfrm rot="6480000">
          <a:off x="4405305" y="3143927"/>
          <a:ext cx="435933" cy="551781"/>
        </a:xfrm>
        <a:prstGeom prst="rightArrow">
          <a:avLst>
            <a:gd name="adj1" fmla="val 60000"/>
            <a:gd name="adj2" fmla="val 50000"/>
          </a:avLst>
        </a:prstGeom>
        <a:solidFill>
          <a:schemeClr val="accent4">
            <a:hueOff val="2450223"/>
            <a:satOff val="-10194"/>
            <a:lumOff val="2402"/>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77900">
            <a:lnSpc>
              <a:spcPct val="90000"/>
            </a:lnSpc>
            <a:spcBef>
              <a:spcPct val="0"/>
            </a:spcBef>
            <a:spcAft>
              <a:spcPct val="35000"/>
            </a:spcAft>
            <a:buNone/>
          </a:pPr>
          <a:endParaRPr lang="en-US" sz="2200" kern="1200"/>
        </a:p>
      </dsp:txBody>
      <dsp:txXfrm rot="10800000">
        <a:off x="4490902" y="3192093"/>
        <a:ext cx="305153" cy="331069"/>
      </dsp:txXfrm>
    </dsp:sp>
    <dsp:sp modelId="{8D5DB9E5-34CE-4EAE-9C30-FC5140C09C57}">
      <dsp:nvSpPr>
        <dsp:cNvPr id="0" name=""/>
        <dsp:cNvSpPr/>
      </dsp:nvSpPr>
      <dsp:spPr>
        <a:xfrm>
          <a:off x="3422312" y="3782672"/>
          <a:ext cx="1634908" cy="1634908"/>
        </a:xfrm>
        <a:prstGeom prst="ellipse">
          <a:avLst/>
        </a:prstGeom>
        <a:solidFill>
          <a:srgbClr val="30E84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US" sz="2800" kern="1200" dirty="0"/>
            <a:t>Do</a:t>
          </a:r>
        </a:p>
      </dsp:txBody>
      <dsp:txXfrm>
        <a:off x="3661739" y="4022099"/>
        <a:ext cx="1156054" cy="1156054"/>
      </dsp:txXfrm>
    </dsp:sp>
    <dsp:sp modelId="{9FF3FA91-700D-4FC7-BFD3-B084640F9A30}">
      <dsp:nvSpPr>
        <dsp:cNvPr id="0" name=""/>
        <dsp:cNvSpPr/>
      </dsp:nvSpPr>
      <dsp:spPr>
        <a:xfrm rot="10800000">
          <a:off x="2805425" y="4324235"/>
          <a:ext cx="435933" cy="551781"/>
        </a:xfrm>
        <a:prstGeom prst="rightArrow">
          <a:avLst>
            <a:gd name="adj1" fmla="val 60000"/>
            <a:gd name="adj2" fmla="val 50000"/>
          </a:avLst>
        </a:prstGeom>
        <a:solidFill>
          <a:schemeClr val="accent4">
            <a:hueOff val="4900445"/>
            <a:satOff val="-20388"/>
            <a:lumOff val="4804"/>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77900">
            <a:lnSpc>
              <a:spcPct val="90000"/>
            </a:lnSpc>
            <a:spcBef>
              <a:spcPct val="0"/>
            </a:spcBef>
            <a:spcAft>
              <a:spcPct val="35000"/>
            </a:spcAft>
            <a:buNone/>
          </a:pPr>
          <a:endParaRPr lang="en-US" sz="2200" kern="1200"/>
        </a:p>
      </dsp:txBody>
      <dsp:txXfrm rot="10800000">
        <a:off x="2936205" y="4434591"/>
        <a:ext cx="305153" cy="331069"/>
      </dsp:txXfrm>
    </dsp:sp>
    <dsp:sp modelId="{D8916F30-5359-44AE-9558-93DD3088C0A6}">
      <dsp:nvSpPr>
        <dsp:cNvPr id="0" name=""/>
        <dsp:cNvSpPr/>
      </dsp:nvSpPr>
      <dsp:spPr>
        <a:xfrm>
          <a:off x="964888" y="3782672"/>
          <a:ext cx="1634908" cy="1634908"/>
        </a:xfrm>
        <a:prstGeom prst="ellipse">
          <a:avLst/>
        </a:prstGeom>
        <a:solidFill>
          <a:srgbClr val="46DEB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US" sz="2800" kern="1200" dirty="0"/>
            <a:t>Reflect</a:t>
          </a:r>
        </a:p>
      </dsp:txBody>
      <dsp:txXfrm>
        <a:off x="1204315" y="4022099"/>
        <a:ext cx="1156054" cy="1156054"/>
      </dsp:txXfrm>
    </dsp:sp>
    <dsp:sp modelId="{4735E867-A6A5-4784-813B-584D9F998575}">
      <dsp:nvSpPr>
        <dsp:cNvPr id="0" name=""/>
        <dsp:cNvSpPr/>
      </dsp:nvSpPr>
      <dsp:spPr>
        <a:xfrm rot="15120000">
          <a:off x="1188495" y="3167395"/>
          <a:ext cx="435933" cy="551781"/>
        </a:xfrm>
        <a:prstGeom prst="rightArrow">
          <a:avLst>
            <a:gd name="adj1" fmla="val 60000"/>
            <a:gd name="adj2" fmla="val 50000"/>
          </a:avLst>
        </a:prstGeom>
        <a:solidFill>
          <a:schemeClr val="accent4">
            <a:hueOff val="7350668"/>
            <a:satOff val="-30583"/>
            <a:lumOff val="7206"/>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77900">
            <a:lnSpc>
              <a:spcPct val="90000"/>
            </a:lnSpc>
            <a:spcBef>
              <a:spcPct val="0"/>
            </a:spcBef>
            <a:spcAft>
              <a:spcPct val="35000"/>
            </a:spcAft>
            <a:buNone/>
          </a:pPr>
          <a:endParaRPr lang="en-US" sz="2200" kern="1200"/>
        </a:p>
      </dsp:txBody>
      <dsp:txXfrm rot="10800000">
        <a:off x="1274092" y="3339941"/>
        <a:ext cx="305153" cy="331069"/>
      </dsp:txXfrm>
    </dsp:sp>
    <dsp:sp modelId="{1242AA99-CC43-41E7-95B9-9E36C903110B}">
      <dsp:nvSpPr>
        <dsp:cNvPr id="0" name=""/>
        <dsp:cNvSpPr/>
      </dsp:nvSpPr>
      <dsp:spPr>
        <a:xfrm>
          <a:off x="205502" y="1445523"/>
          <a:ext cx="1634908" cy="1634908"/>
        </a:xfrm>
        <a:prstGeom prst="ellipse">
          <a:avLst/>
        </a:prstGeom>
        <a:solidFill>
          <a:srgbClr val="5B9BD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US" sz="2800" kern="1200" dirty="0"/>
            <a:t>Grow</a:t>
          </a:r>
        </a:p>
      </dsp:txBody>
      <dsp:txXfrm>
        <a:off x="444929" y="1684950"/>
        <a:ext cx="1156054" cy="1156054"/>
      </dsp:txXfrm>
    </dsp:sp>
    <dsp:sp modelId="{4C58EA6F-A2D1-4A4D-A88E-AC0BF41034BE}">
      <dsp:nvSpPr>
        <dsp:cNvPr id="0" name=""/>
        <dsp:cNvSpPr/>
      </dsp:nvSpPr>
      <dsp:spPr>
        <a:xfrm rot="19440000">
          <a:off x="1789057" y="1272120"/>
          <a:ext cx="435933" cy="551781"/>
        </a:xfrm>
        <a:prstGeom prst="rightArrow">
          <a:avLst>
            <a:gd name="adj1" fmla="val 60000"/>
            <a:gd name="adj2" fmla="val 50000"/>
          </a:avLst>
        </a:prstGeom>
        <a:solidFill>
          <a:schemeClr val="accent4">
            <a:hueOff val="9800891"/>
            <a:satOff val="-40777"/>
            <a:lumOff val="9608"/>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77900">
            <a:lnSpc>
              <a:spcPct val="90000"/>
            </a:lnSpc>
            <a:spcBef>
              <a:spcPct val="0"/>
            </a:spcBef>
            <a:spcAft>
              <a:spcPct val="35000"/>
            </a:spcAft>
            <a:buNone/>
          </a:pPr>
          <a:endParaRPr lang="en-US" sz="2200" kern="1200"/>
        </a:p>
      </dsp:txBody>
      <dsp:txXfrm>
        <a:off x="1801545" y="1420911"/>
        <a:ext cx="305153" cy="331069"/>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0CCF4A-D0A7-F351-5967-B28D6BEB98F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E8041B3-2D79-CCC6-432D-41925987DF2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0B2258C-A98A-60CF-2CDB-C3CCE0313EEB}"/>
              </a:ext>
            </a:extLst>
          </p:cNvPr>
          <p:cNvSpPr>
            <a:spLocks noGrp="1"/>
          </p:cNvSpPr>
          <p:nvPr>
            <p:ph type="dt" sz="half" idx="10"/>
          </p:nvPr>
        </p:nvSpPr>
        <p:spPr/>
        <p:txBody>
          <a:bodyPr/>
          <a:lstStyle/>
          <a:p>
            <a:fld id="{1A733CC8-CE64-4EBB-99A5-6E0C06769442}" type="datetimeFigureOut">
              <a:rPr lang="en-US" smtClean="0"/>
              <a:t>7/3/2026</a:t>
            </a:fld>
            <a:endParaRPr lang="en-US"/>
          </a:p>
        </p:txBody>
      </p:sp>
      <p:sp>
        <p:nvSpPr>
          <p:cNvPr id="5" name="Footer Placeholder 4">
            <a:extLst>
              <a:ext uri="{FF2B5EF4-FFF2-40B4-BE49-F238E27FC236}">
                <a16:creationId xmlns:a16="http://schemas.microsoft.com/office/drawing/2014/main" id="{BF4B149A-967C-878C-D964-1DCF0E86F2A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B34E603-6599-DD34-89BD-BD7E33CBBDB5}"/>
              </a:ext>
            </a:extLst>
          </p:cNvPr>
          <p:cNvSpPr>
            <a:spLocks noGrp="1"/>
          </p:cNvSpPr>
          <p:nvPr>
            <p:ph type="sldNum" sz="quarter" idx="12"/>
          </p:nvPr>
        </p:nvSpPr>
        <p:spPr/>
        <p:txBody>
          <a:bodyPr/>
          <a:lstStyle/>
          <a:p>
            <a:fld id="{C08163D7-9FC2-4E7E-8D25-48D011C132C4}" type="slidenum">
              <a:rPr lang="en-US" smtClean="0"/>
              <a:t>‹#›</a:t>
            </a:fld>
            <a:endParaRPr lang="en-US"/>
          </a:p>
        </p:txBody>
      </p:sp>
    </p:spTree>
    <p:extLst>
      <p:ext uri="{BB962C8B-B14F-4D97-AF65-F5344CB8AC3E}">
        <p14:creationId xmlns:p14="http://schemas.microsoft.com/office/powerpoint/2010/main" val="32527908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29EBB8-0261-F7A8-04FE-CEC1692583D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F28C4AC-DF14-01B7-77AB-464E773F06A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502F47-0D6D-5F71-C7E7-8FA6D96D1567}"/>
              </a:ext>
            </a:extLst>
          </p:cNvPr>
          <p:cNvSpPr>
            <a:spLocks noGrp="1"/>
          </p:cNvSpPr>
          <p:nvPr>
            <p:ph type="dt" sz="half" idx="10"/>
          </p:nvPr>
        </p:nvSpPr>
        <p:spPr/>
        <p:txBody>
          <a:bodyPr/>
          <a:lstStyle/>
          <a:p>
            <a:fld id="{1A733CC8-CE64-4EBB-99A5-6E0C06769442}" type="datetimeFigureOut">
              <a:rPr lang="en-US" smtClean="0"/>
              <a:t>7/3/2026</a:t>
            </a:fld>
            <a:endParaRPr lang="en-US"/>
          </a:p>
        </p:txBody>
      </p:sp>
      <p:sp>
        <p:nvSpPr>
          <p:cNvPr id="5" name="Footer Placeholder 4">
            <a:extLst>
              <a:ext uri="{FF2B5EF4-FFF2-40B4-BE49-F238E27FC236}">
                <a16:creationId xmlns:a16="http://schemas.microsoft.com/office/drawing/2014/main" id="{C81B4A4D-A7C6-0BAD-935F-B71BA3488F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3D5C624-304F-1F21-AE02-276463636F32}"/>
              </a:ext>
            </a:extLst>
          </p:cNvPr>
          <p:cNvSpPr>
            <a:spLocks noGrp="1"/>
          </p:cNvSpPr>
          <p:nvPr>
            <p:ph type="sldNum" sz="quarter" idx="12"/>
          </p:nvPr>
        </p:nvSpPr>
        <p:spPr/>
        <p:txBody>
          <a:bodyPr/>
          <a:lstStyle/>
          <a:p>
            <a:fld id="{C08163D7-9FC2-4E7E-8D25-48D011C132C4}" type="slidenum">
              <a:rPr lang="en-US" smtClean="0"/>
              <a:t>‹#›</a:t>
            </a:fld>
            <a:endParaRPr lang="en-US"/>
          </a:p>
        </p:txBody>
      </p:sp>
    </p:spTree>
    <p:extLst>
      <p:ext uri="{BB962C8B-B14F-4D97-AF65-F5344CB8AC3E}">
        <p14:creationId xmlns:p14="http://schemas.microsoft.com/office/powerpoint/2010/main" val="20428913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CEF180A-25AE-FACA-0D57-31D103623F3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C7FF9B9-1EC2-0752-D0BA-853976A5708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44584B8-5F3D-41FA-2377-B268A6B02935}"/>
              </a:ext>
            </a:extLst>
          </p:cNvPr>
          <p:cNvSpPr>
            <a:spLocks noGrp="1"/>
          </p:cNvSpPr>
          <p:nvPr>
            <p:ph type="dt" sz="half" idx="10"/>
          </p:nvPr>
        </p:nvSpPr>
        <p:spPr/>
        <p:txBody>
          <a:bodyPr/>
          <a:lstStyle/>
          <a:p>
            <a:fld id="{1A733CC8-CE64-4EBB-99A5-6E0C06769442}" type="datetimeFigureOut">
              <a:rPr lang="en-US" smtClean="0"/>
              <a:t>7/3/2026</a:t>
            </a:fld>
            <a:endParaRPr lang="en-US"/>
          </a:p>
        </p:txBody>
      </p:sp>
      <p:sp>
        <p:nvSpPr>
          <p:cNvPr id="5" name="Footer Placeholder 4">
            <a:extLst>
              <a:ext uri="{FF2B5EF4-FFF2-40B4-BE49-F238E27FC236}">
                <a16:creationId xmlns:a16="http://schemas.microsoft.com/office/drawing/2014/main" id="{D3B7CA83-531C-CC96-8792-BB4332E48C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64863F1-853E-1D39-BBEA-26BC5D0BCF69}"/>
              </a:ext>
            </a:extLst>
          </p:cNvPr>
          <p:cNvSpPr>
            <a:spLocks noGrp="1"/>
          </p:cNvSpPr>
          <p:nvPr>
            <p:ph type="sldNum" sz="quarter" idx="12"/>
          </p:nvPr>
        </p:nvSpPr>
        <p:spPr/>
        <p:txBody>
          <a:bodyPr/>
          <a:lstStyle/>
          <a:p>
            <a:fld id="{C08163D7-9FC2-4E7E-8D25-48D011C132C4}" type="slidenum">
              <a:rPr lang="en-US" smtClean="0"/>
              <a:t>‹#›</a:t>
            </a:fld>
            <a:endParaRPr lang="en-US"/>
          </a:p>
        </p:txBody>
      </p:sp>
    </p:spTree>
    <p:extLst>
      <p:ext uri="{BB962C8B-B14F-4D97-AF65-F5344CB8AC3E}">
        <p14:creationId xmlns:p14="http://schemas.microsoft.com/office/powerpoint/2010/main" val="41046990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673D51-F307-8C77-9B74-2DDE8507AE3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D69D87E-33B4-0EBD-3F87-536027B5419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9C50657-26BC-0E65-7833-585B3ADF67DA}"/>
              </a:ext>
            </a:extLst>
          </p:cNvPr>
          <p:cNvSpPr>
            <a:spLocks noGrp="1"/>
          </p:cNvSpPr>
          <p:nvPr>
            <p:ph type="dt" sz="half" idx="10"/>
          </p:nvPr>
        </p:nvSpPr>
        <p:spPr/>
        <p:txBody>
          <a:bodyPr/>
          <a:lstStyle/>
          <a:p>
            <a:fld id="{1A733CC8-CE64-4EBB-99A5-6E0C06769442}" type="datetimeFigureOut">
              <a:rPr lang="en-US" smtClean="0"/>
              <a:t>7/3/2026</a:t>
            </a:fld>
            <a:endParaRPr lang="en-US"/>
          </a:p>
        </p:txBody>
      </p:sp>
      <p:sp>
        <p:nvSpPr>
          <p:cNvPr id="5" name="Footer Placeholder 4">
            <a:extLst>
              <a:ext uri="{FF2B5EF4-FFF2-40B4-BE49-F238E27FC236}">
                <a16:creationId xmlns:a16="http://schemas.microsoft.com/office/drawing/2014/main" id="{9F607676-6E47-E2C1-7E8F-90D33D7AA3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2B583D9-E801-6C93-0DD6-036D5C6A8526}"/>
              </a:ext>
            </a:extLst>
          </p:cNvPr>
          <p:cNvSpPr>
            <a:spLocks noGrp="1"/>
          </p:cNvSpPr>
          <p:nvPr>
            <p:ph type="sldNum" sz="quarter" idx="12"/>
          </p:nvPr>
        </p:nvSpPr>
        <p:spPr/>
        <p:txBody>
          <a:bodyPr/>
          <a:lstStyle/>
          <a:p>
            <a:fld id="{C08163D7-9FC2-4E7E-8D25-48D011C132C4}" type="slidenum">
              <a:rPr lang="en-US" smtClean="0"/>
              <a:t>‹#›</a:t>
            </a:fld>
            <a:endParaRPr lang="en-US"/>
          </a:p>
        </p:txBody>
      </p:sp>
    </p:spTree>
    <p:extLst>
      <p:ext uri="{BB962C8B-B14F-4D97-AF65-F5344CB8AC3E}">
        <p14:creationId xmlns:p14="http://schemas.microsoft.com/office/powerpoint/2010/main" val="42510066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48CDED-9F18-5523-9686-F3C485D5D6C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624C8F5-6F20-808E-A924-0AAFB12064F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F728490-9DE6-24CB-536B-B277E151501B}"/>
              </a:ext>
            </a:extLst>
          </p:cNvPr>
          <p:cNvSpPr>
            <a:spLocks noGrp="1"/>
          </p:cNvSpPr>
          <p:nvPr>
            <p:ph type="dt" sz="half" idx="10"/>
          </p:nvPr>
        </p:nvSpPr>
        <p:spPr/>
        <p:txBody>
          <a:bodyPr/>
          <a:lstStyle/>
          <a:p>
            <a:fld id="{1A733CC8-CE64-4EBB-99A5-6E0C06769442}" type="datetimeFigureOut">
              <a:rPr lang="en-US" smtClean="0"/>
              <a:t>7/3/2026</a:t>
            </a:fld>
            <a:endParaRPr lang="en-US"/>
          </a:p>
        </p:txBody>
      </p:sp>
      <p:sp>
        <p:nvSpPr>
          <p:cNvPr id="5" name="Footer Placeholder 4">
            <a:extLst>
              <a:ext uri="{FF2B5EF4-FFF2-40B4-BE49-F238E27FC236}">
                <a16:creationId xmlns:a16="http://schemas.microsoft.com/office/drawing/2014/main" id="{EB20F1D7-5114-808C-D005-A0B50272192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1E1FA93-F942-1C39-D9A5-5C4F5B258B96}"/>
              </a:ext>
            </a:extLst>
          </p:cNvPr>
          <p:cNvSpPr>
            <a:spLocks noGrp="1"/>
          </p:cNvSpPr>
          <p:nvPr>
            <p:ph type="sldNum" sz="quarter" idx="12"/>
          </p:nvPr>
        </p:nvSpPr>
        <p:spPr/>
        <p:txBody>
          <a:bodyPr/>
          <a:lstStyle/>
          <a:p>
            <a:fld id="{C08163D7-9FC2-4E7E-8D25-48D011C132C4}" type="slidenum">
              <a:rPr lang="en-US" smtClean="0"/>
              <a:t>‹#›</a:t>
            </a:fld>
            <a:endParaRPr lang="en-US"/>
          </a:p>
        </p:txBody>
      </p:sp>
    </p:spTree>
    <p:extLst>
      <p:ext uri="{BB962C8B-B14F-4D97-AF65-F5344CB8AC3E}">
        <p14:creationId xmlns:p14="http://schemas.microsoft.com/office/powerpoint/2010/main" val="3875955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7DB0F-5EAF-03E6-553A-18FCCA20F95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EEF7215-1DC5-6BB8-B012-974C5B499EE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47CB644-67C1-B548-8E20-CBD3A0C0F1D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4D1F355-6ACD-ED7D-2F17-65CED8B0D9CA}"/>
              </a:ext>
            </a:extLst>
          </p:cNvPr>
          <p:cNvSpPr>
            <a:spLocks noGrp="1"/>
          </p:cNvSpPr>
          <p:nvPr>
            <p:ph type="dt" sz="half" idx="10"/>
          </p:nvPr>
        </p:nvSpPr>
        <p:spPr/>
        <p:txBody>
          <a:bodyPr/>
          <a:lstStyle/>
          <a:p>
            <a:fld id="{1A733CC8-CE64-4EBB-99A5-6E0C06769442}" type="datetimeFigureOut">
              <a:rPr lang="en-US" smtClean="0"/>
              <a:t>7/3/2026</a:t>
            </a:fld>
            <a:endParaRPr lang="en-US"/>
          </a:p>
        </p:txBody>
      </p:sp>
      <p:sp>
        <p:nvSpPr>
          <p:cNvPr id="6" name="Footer Placeholder 5">
            <a:extLst>
              <a:ext uri="{FF2B5EF4-FFF2-40B4-BE49-F238E27FC236}">
                <a16:creationId xmlns:a16="http://schemas.microsoft.com/office/drawing/2014/main" id="{8BFC0AF1-EA50-4F7E-E06B-B13D3627740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85055F0-A820-7B7D-DF3C-1A539D47F998}"/>
              </a:ext>
            </a:extLst>
          </p:cNvPr>
          <p:cNvSpPr>
            <a:spLocks noGrp="1"/>
          </p:cNvSpPr>
          <p:nvPr>
            <p:ph type="sldNum" sz="quarter" idx="12"/>
          </p:nvPr>
        </p:nvSpPr>
        <p:spPr/>
        <p:txBody>
          <a:bodyPr/>
          <a:lstStyle/>
          <a:p>
            <a:fld id="{C08163D7-9FC2-4E7E-8D25-48D011C132C4}" type="slidenum">
              <a:rPr lang="en-US" smtClean="0"/>
              <a:t>‹#›</a:t>
            </a:fld>
            <a:endParaRPr lang="en-US"/>
          </a:p>
        </p:txBody>
      </p:sp>
    </p:spTree>
    <p:extLst>
      <p:ext uri="{BB962C8B-B14F-4D97-AF65-F5344CB8AC3E}">
        <p14:creationId xmlns:p14="http://schemas.microsoft.com/office/powerpoint/2010/main" val="26810762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556F09-6732-4F98-8462-32805CDDD6E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44516E8-B144-5BDB-1FFA-A79FEEA8CC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718FCF8-98F8-433B-DD56-0D24A0BCA9B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0A0CE15-2D85-F870-4801-5BA8156D867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79607FB-9FD7-F612-F3D5-194EC852966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ECFD8C1-E04B-DCB6-7BE9-D40D65D3877E}"/>
              </a:ext>
            </a:extLst>
          </p:cNvPr>
          <p:cNvSpPr>
            <a:spLocks noGrp="1"/>
          </p:cNvSpPr>
          <p:nvPr>
            <p:ph type="dt" sz="half" idx="10"/>
          </p:nvPr>
        </p:nvSpPr>
        <p:spPr/>
        <p:txBody>
          <a:bodyPr/>
          <a:lstStyle/>
          <a:p>
            <a:fld id="{1A733CC8-CE64-4EBB-99A5-6E0C06769442}" type="datetimeFigureOut">
              <a:rPr lang="en-US" smtClean="0"/>
              <a:t>7/3/2026</a:t>
            </a:fld>
            <a:endParaRPr lang="en-US"/>
          </a:p>
        </p:txBody>
      </p:sp>
      <p:sp>
        <p:nvSpPr>
          <p:cNvPr id="8" name="Footer Placeholder 7">
            <a:extLst>
              <a:ext uri="{FF2B5EF4-FFF2-40B4-BE49-F238E27FC236}">
                <a16:creationId xmlns:a16="http://schemas.microsoft.com/office/drawing/2014/main" id="{4D458A43-09C2-CB5D-528C-F238891EE04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F0347B5-4A43-9B5F-6C14-73FF17720B66}"/>
              </a:ext>
            </a:extLst>
          </p:cNvPr>
          <p:cNvSpPr>
            <a:spLocks noGrp="1"/>
          </p:cNvSpPr>
          <p:nvPr>
            <p:ph type="sldNum" sz="quarter" idx="12"/>
          </p:nvPr>
        </p:nvSpPr>
        <p:spPr/>
        <p:txBody>
          <a:bodyPr/>
          <a:lstStyle/>
          <a:p>
            <a:fld id="{C08163D7-9FC2-4E7E-8D25-48D011C132C4}" type="slidenum">
              <a:rPr lang="en-US" smtClean="0"/>
              <a:t>‹#›</a:t>
            </a:fld>
            <a:endParaRPr lang="en-US"/>
          </a:p>
        </p:txBody>
      </p:sp>
    </p:spTree>
    <p:extLst>
      <p:ext uri="{BB962C8B-B14F-4D97-AF65-F5344CB8AC3E}">
        <p14:creationId xmlns:p14="http://schemas.microsoft.com/office/powerpoint/2010/main" val="37052351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B139BE-5814-4607-6FE5-2C2543DF51B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0620CBF-223F-2195-CFDB-58C2012477FA}"/>
              </a:ext>
            </a:extLst>
          </p:cNvPr>
          <p:cNvSpPr>
            <a:spLocks noGrp="1"/>
          </p:cNvSpPr>
          <p:nvPr>
            <p:ph type="dt" sz="half" idx="10"/>
          </p:nvPr>
        </p:nvSpPr>
        <p:spPr/>
        <p:txBody>
          <a:bodyPr/>
          <a:lstStyle/>
          <a:p>
            <a:fld id="{1A733CC8-CE64-4EBB-99A5-6E0C06769442}" type="datetimeFigureOut">
              <a:rPr lang="en-US" smtClean="0"/>
              <a:t>7/3/2026</a:t>
            </a:fld>
            <a:endParaRPr lang="en-US"/>
          </a:p>
        </p:txBody>
      </p:sp>
      <p:sp>
        <p:nvSpPr>
          <p:cNvPr id="4" name="Footer Placeholder 3">
            <a:extLst>
              <a:ext uri="{FF2B5EF4-FFF2-40B4-BE49-F238E27FC236}">
                <a16:creationId xmlns:a16="http://schemas.microsoft.com/office/drawing/2014/main" id="{8CA8A0CC-F3ED-4ECA-C9B7-5E2B826DD8D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73CFE9B-38D4-DBFF-C446-7D900E35CA23}"/>
              </a:ext>
            </a:extLst>
          </p:cNvPr>
          <p:cNvSpPr>
            <a:spLocks noGrp="1"/>
          </p:cNvSpPr>
          <p:nvPr>
            <p:ph type="sldNum" sz="quarter" idx="12"/>
          </p:nvPr>
        </p:nvSpPr>
        <p:spPr/>
        <p:txBody>
          <a:bodyPr/>
          <a:lstStyle/>
          <a:p>
            <a:fld id="{C08163D7-9FC2-4E7E-8D25-48D011C132C4}" type="slidenum">
              <a:rPr lang="en-US" smtClean="0"/>
              <a:t>‹#›</a:t>
            </a:fld>
            <a:endParaRPr lang="en-US"/>
          </a:p>
        </p:txBody>
      </p:sp>
    </p:spTree>
    <p:extLst>
      <p:ext uri="{BB962C8B-B14F-4D97-AF65-F5344CB8AC3E}">
        <p14:creationId xmlns:p14="http://schemas.microsoft.com/office/powerpoint/2010/main" val="12679215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2A050EA-A9F5-8A03-F29A-3FA2BFEC8989}"/>
              </a:ext>
            </a:extLst>
          </p:cNvPr>
          <p:cNvSpPr>
            <a:spLocks noGrp="1"/>
          </p:cNvSpPr>
          <p:nvPr>
            <p:ph type="dt" sz="half" idx="10"/>
          </p:nvPr>
        </p:nvSpPr>
        <p:spPr/>
        <p:txBody>
          <a:bodyPr/>
          <a:lstStyle/>
          <a:p>
            <a:fld id="{1A733CC8-CE64-4EBB-99A5-6E0C06769442}" type="datetimeFigureOut">
              <a:rPr lang="en-US" smtClean="0"/>
              <a:t>7/3/2026</a:t>
            </a:fld>
            <a:endParaRPr lang="en-US"/>
          </a:p>
        </p:txBody>
      </p:sp>
      <p:sp>
        <p:nvSpPr>
          <p:cNvPr id="3" name="Footer Placeholder 2">
            <a:extLst>
              <a:ext uri="{FF2B5EF4-FFF2-40B4-BE49-F238E27FC236}">
                <a16:creationId xmlns:a16="http://schemas.microsoft.com/office/drawing/2014/main" id="{E0A6A5EC-0CE9-9921-0242-3C4344BC096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631E88A-BEEC-D391-A84F-14FD8ACB3927}"/>
              </a:ext>
            </a:extLst>
          </p:cNvPr>
          <p:cNvSpPr>
            <a:spLocks noGrp="1"/>
          </p:cNvSpPr>
          <p:nvPr>
            <p:ph type="sldNum" sz="quarter" idx="12"/>
          </p:nvPr>
        </p:nvSpPr>
        <p:spPr/>
        <p:txBody>
          <a:bodyPr/>
          <a:lstStyle/>
          <a:p>
            <a:fld id="{C08163D7-9FC2-4E7E-8D25-48D011C132C4}" type="slidenum">
              <a:rPr lang="en-US" smtClean="0"/>
              <a:t>‹#›</a:t>
            </a:fld>
            <a:endParaRPr lang="en-US"/>
          </a:p>
        </p:txBody>
      </p:sp>
    </p:spTree>
    <p:extLst>
      <p:ext uri="{BB962C8B-B14F-4D97-AF65-F5344CB8AC3E}">
        <p14:creationId xmlns:p14="http://schemas.microsoft.com/office/powerpoint/2010/main" val="6035971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266DFC-0248-7D80-B7AA-F6BA2CF2A2E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3C9321A-1A90-2056-DA21-7BB45F0146A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A274342-E5E8-0D5F-9005-4F08FD888E1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13BD183-6D41-2366-0011-FA79A5854706}"/>
              </a:ext>
            </a:extLst>
          </p:cNvPr>
          <p:cNvSpPr>
            <a:spLocks noGrp="1"/>
          </p:cNvSpPr>
          <p:nvPr>
            <p:ph type="dt" sz="half" idx="10"/>
          </p:nvPr>
        </p:nvSpPr>
        <p:spPr/>
        <p:txBody>
          <a:bodyPr/>
          <a:lstStyle/>
          <a:p>
            <a:fld id="{1A733CC8-CE64-4EBB-99A5-6E0C06769442}" type="datetimeFigureOut">
              <a:rPr lang="en-US" smtClean="0"/>
              <a:t>7/3/2026</a:t>
            </a:fld>
            <a:endParaRPr lang="en-US"/>
          </a:p>
        </p:txBody>
      </p:sp>
      <p:sp>
        <p:nvSpPr>
          <p:cNvPr id="6" name="Footer Placeholder 5">
            <a:extLst>
              <a:ext uri="{FF2B5EF4-FFF2-40B4-BE49-F238E27FC236}">
                <a16:creationId xmlns:a16="http://schemas.microsoft.com/office/drawing/2014/main" id="{4B439007-7483-8872-A693-E4132749A6B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F0D973E-4EB0-6965-5B2C-75FE5D623E80}"/>
              </a:ext>
            </a:extLst>
          </p:cNvPr>
          <p:cNvSpPr>
            <a:spLocks noGrp="1"/>
          </p:cNvSpPr>
          <p:nvPr>
            <p:ph type="sldNum" sz="quarter" idx="12"/>
          </p:nvPr>
        </p:nvSpPr>
        <p:spPr/>
        <p:txBody>
          <a:bodyPr/>
          <a:lstStyle/>
          <a:p>
            <a:fld id="{C08163D7-9FC2-4E7E-8D25-48D011C132C4}" type="slidenum">
              <a:rPr lang="en-US" smtClean="0"/>
              <a:t>‹#›</a:t>
            </a:fld>
            <a:endParaRPr lang="en-US"/>
          </a:p>
        </p:txBody>
      </p:sp>
    </p:spTree>
    <p:extLst>
      <p:ext uri="{BB962C8B-B14F-4D97-AF65-F5344CB8AC3E}">
        <p14:creationId xmlns:p14="http://schemas.microsoft.com/office/powerpoint/2010/main" val="2976281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C97B13-820A-B10D-9E51-A2797EBBF34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67F211C-CB3C-09A8-3590-0A1289D390F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1BCD5E7-2DAF-C31E-43A0-B5D0E71C5C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7B73BCE-48BC-8317-5D30-FAEE623EB94C}"/>
              </a:ext>
            </a:extLst>
          </p:cNvPr>
          <p:cNvSpPr>
            <a:spLocks noGrp="1"/>
          </p:cNvSpPr>
          <p:nvPr>
            <p:ph type="dt" sz="half" idx="10"/>
          </p:nvPr>
        </p:nvSpPr>
        <p:spPr/>
        <p:txBody>
          <a:bodyPr/>
          <a:lstStyle/>
          <a:p>
            <a:fld id="{1A733CC8-CE64-4EBB-99A5-6E0C06769442}" type="datetimeFigureOut">
              <a:rPr lang="en-US" smtClean="0"/>
              <a:t>7/3/2026</a:t>
            </a:fld>
            <a:endParaRPr lang="en-US"/>
          </a:p>
        </p:txBody>
      </p:sp>
      <p:sp>
        <p:nvSpPr>
          <p:cNvPr id="6" name="Footer Placeholder 5">
            <a:extLst>
              <a:ext uri="{FF2B5EF4-FFF2-40B4-BE49-F238E27FC236}">
                <a16:creationId xmlns:a16="http://schemas.microsoft.com/office/drawing/2014/main" id="{FB22D376-52F3-9A67-05B7-29FBD67030C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5EFF278-6E4A-5596-38FB-701604640141}"/>
              </a:ext>
            </a:extLst>
          </p:cNvPr>
          <p:cNvSpPr>
            <a:spLocks noGrp="1"/>
          </p:cNvSpPr>
          <p:nvPr>
            <p:ph type="sldNum" sz="quarter" idx="12"/>
          </p:nvPr>
        </p:nvSpPr>
        <p:spPr/>
        <p:txBody>
          <a:bodyPr/>
          <a:lstStyle/>
          <a:p>
            <a:fld id="{C08163D7-9FC2-4E7E-8D25-48D011C132C4}" type="slidenum">
              <a:rPr lang="en-US" smtClean="0"/>
              <a:t>‹#›</a:t>
            </a:fld>
            <a:endParaRPr lang="en-US"/>
          </a:p>
        </p:txBody>
      </p:sp>
    </p:spTree>
    <p:extLst>
      <p:ext uri="{BB962C8B-B14F-4D97-AF65-F5344CB8AC3E}">
        <p14:creationId xmlns:p14="http://schemas.microsoft.com/office/powerpoint/2010/main" val="4698320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E6FAAD0-63B9-C8D8-2340-8F47E46E862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B6780B2-5E57-E5D4-37B5-BB89A8CA835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40A1981-506C-8E3B-1434-300B3BFB327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733CC8-CE64-4EBB-99A5-6E0C06769442}" type="datetimeFigureOut">
              <a:rPr lang="en-US" smtClean="0"/>
              <a:t>7/3/2026</a:t>
            </a:fld>
            <a:endParaRPr lang="en-US"/>
          </a:p>
        </p:txBody>
      </p:sp>
      <p:sp>
        <p:nvSpPr>
          <p:cNvPr id="5" name="Footer Placeholder 4">
            <a:extLst>
              <a:ext uri="{FF2B5EF4-FFF2-40B4-BE49-F238E27FC236}">
                <a16:creationId xmlns:a16="http://schemas.microsoft.com/office/drawing/2014/main" id="{075EF0F5-CB3B-1784-26E4-9B9006F83E5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302D66D-EEC8-41A7-4B43-4D4586559E8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8163D7-9FC2-4E7E-8D25-48D011C132C4}" type="slidenum">
              <a:rPr lang="en-US" smtClean="0"/>
              <a:t>‹#›</a:t>
            </a:fld>
            <a:endParaRPr lang="en-US"/>
          </a:p>
        </p:txBody>
      </p:sp>
    </p:spTree>
    <p:extLst>
      <p:ext uri="{BB962C8B-B14F-4D97-AF65-F5344CB8AC3E}">
        <p14:creationId xmlns:p14="http://schemas.microsoft.com/office/powerpoint/2010/main" val="41285315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52FDFC1-A969-FF25-5519-DCADDC98CD52}"/>
              </a:ext>
            </a:extLst>
          </p:cNvPr>
          <p:cNvSpPr txBox="1"/>
          <p:nvPr/>
        </p:nvSpPr>
        <p:spPr>
          <a:xfrm>
            <a:off x="1456660" y="4518837"/>
            <a:ext cx="9393866" cy="369332"/>
          </a:xfrm>
          <a:prstGeom prst="rect">
            <a:avLst/>
          </a:prstGeom>
          <a:noFill/>
        </p:spPr>
        <p:txBody>
          <a:bodyPr wrap="square" rtlCol="0">
            <a:spAutoFit/>
          </a:bodyPr>
          <a:lstStyle/>
          <a:p>
            <a:pPr algn="ctr"/>
            <a:r>
              <a:rPr lang="en-US" dirty="0">
                <a:solidFill>
                  <a:schemeClr val="bg1"/>
                </a:solidFill>
              </a:rPr>
              <a:t>Developing challenging programmes of international education and rigorous assessment</a:t>
            </a:r>
            <a:endParaRPr lang="en-GB" dirty="0">
              <a:solidFill>
                <a:schemeClr val="bg1"/>
              </a:solidFill>
            </a:endParaRPr>
          </a:p>
        </p:txBody>
      </p:sp>
      <p:sp>
        <p:nvSpPr>
          <p:cNvPr id="4" name="Title 3">
            <a:extLst>
              <a:ext uri="{FF2B5EF4-FFF2-40B4-BE49-F238E27FC236}">
                <a16:creationId xmlns:a16="http://schemas.microsoft.com/office/drawing/2014/main" id="{654B232E-31AF-91F7-7D30-F2CB7321108C}"/>
              </a:ext>
            </a:extLst>
          </p:cNvPr>
          <p:cNvSpPr txBox="1">
            <a:spLocks noGrp="1" noRot="1" noMove="1" noResize="1" noEditPoints="1" noAdjustHandles="1" noChangeArrowheads="1" noChangeShapeType="1"/>
          </p:cNvSpPr>
          <p:nvPr/>
        </p:nvSpPr>
        <p:spPr>
          <a:xfrm>
            <a:off x="0" y="2724912"/>
            <a:ext cx="12192000" cy="1408175"/>
          </a:xfrm>
          <a:prstGeom prst="rect">
            <a:avLst/>
          </a:prstGeom>
          <a:solidFill>
            <a:schemeClr val="accent1">
              <a:lumMod val="50000"/>
            </a:schemeClr>
          </a:solidFill>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US" sz="1800" b="1" dirty="0">
              <a:solidFill>
                <a:schemeClr val="bg1"/>
              </a:solidFill>
              <a:latin typeface="Arial" panose="020B0604020202020204" pitchFamily="34" charset="0"/>
              <a:cs typeface="Arial" panose="020B0604020202020204" pitchFamily="34" charset="0"/>
            </a:endParaRPr>
          </a:p>
          <a:p>
            <a:pPr algn="ctr"/>
            <a:r>
              <a:rPr lang="en-US" sz="4800" b="1" dirty="0">
                <a:solidFill>
                  <a:schemeClr val="bg1"/>
                </a:solidFill>
                <a:latin typeface="Arial" panose="020B0604020202020204" pitchFamily="34" charset="0"/>
                <a:cs typeface="Arial" panose="020B0604020202020204" pitchFamily="34" charset="0"/>
              </a:rPr>
              <a:t>CAS: </a:t>
            </a:r>
            <a:r>
              <a:rPr lang="en-US" sz="4800" b="1">
                <a:solidFill>
                  <a:schemeClr val="bg1"/>
                </a:solidFill>
                <a:latin typeface="Arial" panose="020B0604020202020204" pitchFamily="34" charset="0"/>
                <a:cs typeface="Arial" panose="020B0604020202020204" pitchFamily="34" charset="0"/>
              </a:rPr>
              <a:t>Learning Outcomes</a:t>
            </a:r>
            <a:endParaRPr lang="en-US" sz="4800" b="1" dirty="0">
              <a:solidFill>
                <a:schemeClr val="bg1"/>
              </a:solidFill>
              <a:latin typeface="Arial" panose="020B0604020202020204" pitchFamily="34" charset="0"/>
              <a:cs typeface="Arial" panose="020B0604020202020204" pitchFamily="34" charset="0"/>
            </a:endParaRPr>
          </a:p>
        </p:txBody>
      </p:sp>
      <p:pic>
        <p:nvPicPr>
          <p:cNvPr id="5122" name="Picture 2" descr="1(1)">
            <a:extLst>
              <a:ext uri="{FF2B5EF4-FFF2-40B4-BE49-F238E27FC236}">
                <a16:creationId xmlns:a16="http://schemas.microsoft.com/office/drawing/2014/main" id="{0DE01149-AF0B-35DB-A015-E45F74759C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12868" y="254325"/>
            <a:ext cx="3364000" cy="2306005"/>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NHT02572(1)">
            <a:extLst>
              <a:ext uri="{FF2B5EF4-FFF2-40B4-BE49-F238E27FC236}">
                <a16:creationId xmlns:a16="http://schemas.microsoft.com/office/drawing/2014/main" id="{64E38448-DDC7-4C93-682C-46C5F529C0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53588" y="4259301"/>
            <a:ext cx="3364001" cy="2391869"/>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NHT02361">
            <a:extLst>
              <a:ext uri="{FF2B5EF4-FFF2-40B4-BE49-F238E27FC236}">
                <a16:creationId xmlns:a16="http://schemas.microsoft.com/office/drawing/2014/main" id="{BF06DD8B-A21F-5E76-5751-392C34D75F0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4410" y="4306905"/>
            <a:ext cx="3361278" cy="2347306"/>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Design Technology Post">
            <a:extLst>
              <a:ext uri="{FF2B5EF4-FFF2-40B4-BE49-F238E27FC236}">
                <a16:creationId xmlns:a16="http://schemas.microsoft.com/office/drawing/2014/main" id="{F1667F4A-EDB7-BFA6-2E2F-D4A72C573EF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5238" t="41111" r="27143" b="34108"/>
          <a:stretch/>
        </p:blipFill>
        <p:spPr bwMode="auto">
          <a:xfrm>
            <a:off x="274410" y="245089"/>
            <a:ext cx="3403542" cy="2306005"/>
          </a:xfrm>
          <a:prstGeom prst="rect">
            <a:avLst/>
          </a:prstGeom>
          <a:noFill/>
          <a:extLst>
            <a:ext uri="{909E8E84-426E-40DD-AFC4-6F175D3DCCD1}">
              <a14:hiddenFill xmlns:a14="http://schemas.microsoft.com/office/drawing/2010/main">
                <a:solidFill>
                  <a:srgbClr val="FFFFFF"/>
                </a:solidFill>
              </a14:hiddenFill>
            </a:ext>
          </a:extLst>
        </p:spPr>
      </p:pic>
      <p:pic>
        <p:nvPicPr>
          <p:cNvPr id="5130" name="Picture 10" descr="unnamed (39) (1)">
            <a:extLst>
              <a:ext uri="{FF2B5EF4-FFF2-40B4-BE49-F238E27FC236}">
                <a16:creationId xmlns:a16="http://schemas.microsoft.com/office/drawing/2014/main" id="{4A34D352-18A8-0A82-7373-24D625E30CF6}"/>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5886" r="4915" b="8254"/>
          <a:stretch/>
        </p:blipFill>
        <p:spPr bwMode="auto">
          <a:xfrm>
            <a:off x="8553591" y="254325"/>
            <a:ext cx="3363999" cy="2306005"/>
          </a:xfrm>
          <a:prstGeom prst="rect">
            <a:avLst/>
          </a:prstGeom>
          <a:noFill/>
          <a:extLst>
            <a:ext uri="{909E8E84-426E-40DD-AFC4-6F175D3DCCD1}">
              <a14:hiddenFill xmlns:a14="http://schemas.microsoft.com/office/drawing/2010/main">
                <a:solidFill>
                  <a:srgbClr val="FFFFFF"/>
                </a:solidFill>
              </a14:hiddenFill>
            </a:ext>
          </a:extLst>
        </p:spPr>
      </p:pic>
      <p:pic>
        <p:nvPicPr>
          <p:cNvPr id="5132" name="Picture 12" descr="unnamed (19)">
            <a:extLst>
              <a:ext uri="{FF2B5EF4-FFF2-40B4-BE49-F238E27FC236}">
                <a16:creationId xmlns:a16="http://schemas.microsoft.com/office/drawing/2014/main" id="{468C2EA2-2948-87AF-8927-46EEA4F01CE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12869" y="4265495"/>
            <a:ext cx="3364000" cy="2385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6719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F989BE3-8FD2-92F4-0E2F-3AC10ECD8D94}"/>
              </a:ext>
            </a:extLst>
          </p:cNvPr>
          <p:cNvSpPr>
            <a:spLocks noGrp="1"/>
          </p:cNvSpPr>
          <p:nvPr>
            <p:ph idx="1"/>
          </p:nvPr>
        </p:nvSpPr>
        <p:spPr>
          <a:xfrm>
            <a:off x="251228" y="814648"/>
            <a:ext cx="11820699" cy="5777344"/>
          </a:xfrm>
        </p:spPr>
        <p:txBody>
          <a:bodyPr>
            <a:noAutofit/>
          </a:bodyPr>
          <a:lstStyle/>
          <a:p>
            <a:pPr marL="0" indent="0">
              <a:buNone/>
            </a:pPr>
            <a:r>
              <a:rPr lang="en-US" sz="2300" dirty="0">
                <a:latin typeface="Arial" panose="020B0604020202020204" pitchFamily="34" charset="0"/>
                <a:cs typeface="Arial" panose="020B0604020202020204" pitchFamily="34" charset="0"/>
              </a:rPr>
              <a:t>CAS is one of the three core elements of the IB Diploma. It is designed to help you grow beyond the classroom by developing new skills, discovering your strengths and making a positive difference to others.</a:t>
            </a:r>
          </a:p>
          <a:p>
            <a:pPr marL="0" indent="0">
              <a:buNone/>
            </a:pPr>
            <a:r>
              <a:rPr lang="en-US" sz="2300" dirty="0">
                <a:latin typeface="Arial" panose="020B0604020202020204" pitchFamily="34" charset="0"/>
                <a:cs typeface="Arial" panose="020B0604020202020204" pitchFamily="34" charset="0"/>
              </a:rPr>
              <a:t>CAS is built around three strands:</a:t>
            </a:r>
          </a:p>
          <a:p>
            <a:pPr marL="0" indent="0">
              <a:buNone/>
            </a:pPr>
            <a:endParaRPr lang="en-US" sz="2300" dirty="0">
              <a:latin typeface="Arial" panose="020B0604020202020204" pitchFamily="34" charset="0"/>
              <a:cs typeface="Arial" panose="020B0604020202020204" pitchFamily="34" charset="0"/>
            </a:endParaRPr>
          </a:p>
          <a:p>
            <a:pPr marL="0" indent="0">
              <a:buNone/>
            </a:pPr>
            <a:endParaRPr lang="en-US" sz="2300" dirty="0">
              <a:latin typeface="Arial" panose="020B0604020202020204" pitchFamily="34" charset="0"/>
              <a:cs typeface="Arial" panose="020B0604020202020204" pitchFamily="34" charset="0"/>
            </a:endParaRPr>
          </a:p>
          <a:p>
            <a:endParaRPr lang="en-US" sz="2300" b="1" dirty="0">
              <a:latin typeface="Arial" panose="020B0604020202020204" pitchFamily="34" charset="0"/>
              <a:cs typeface="Arial" panose="020B0604020202020204" pitchFamily="34" charset="0"/>
            </a:endParaRPr>
          </a:p>
          <a:p>
            <a:endParaRPr lang="en-US" sz="2300" b="1" dirty="0">
              <a:latin typeface="Arial" panose="020B0604020202020204" pitchFamily="34" charset="0"/>
              <a:cs typeface="Arial" panose="020B0604020202020204" pitchFamily="34" charset="0"/>
            </a:endParaRPr>
          </a:p>
          <a:p>
            <a:pPr marL="0" indent="0">
              <a:buNone/>
            </a:pPr>
            <a:endParaRPr lang="en-US" sz="900" dirty="0">
              <a:latin typeface="Arial" panose="020B0604020202020204" pitchFamily="34" charset="0"/>
              <a:cs typeface="Arial" panose="020B0604020202020204" pitchFamily="34" charset="0"/>
            </a:endParaRPr>
          </a:p>
          <a:p>
            <a:pPr marL="0" indent="0">
              <a:buNone/>
            </a:pPr>
            <a:r>
              <a:rPr lang="en-US" sz="2300" dirty="0">
                <a:latin typeface="Arial" panose="020B0604020202020204" pitchFamily="34" charset="0"/>
                <a:cs typeface="Arial" panose="020B0604020202020204" pitchFamily="34" charset="0"/>
              </a:rPr>
              <a:t>Over the next 18 months, CAS will encourage you to step outside your comfort zone, try new experiences, reflect on your learning and become a more confident, balanced and compassionate person.</a:t>
            </a:r>
          </a:p>
          <a:p>
            <a:pPr marL="0" indent="0">
              <a:buNone/>
            </a:pPr>
            <a:r>
              <a:rPr lang="en-US" sz="2300" dirty="0">
                <a:latin typeface="Arial" panose="020B0604020202020204" pitchFamily="34" charset="0"/>
                <a:cs typeface="Arial" panose="020B0604020202020204" pitchFamily="34" charset="0"/>
              </a:rPr>
              <a:t>Throughout your journey, you will record your experiences and reflections in your </a:t>
            </a:r>
            <a:r>
              <a:rPr lang="en-US" sz="2300" b="1" dirty="0" err="1">
                <a:latin typeface="Arial" panose="020B0604020202020204" pitchFamily="34" charset="0"/>
                <a:cs typeface="Arial" panose="020B0604020202020204" pitchFamily="34" charset="0"/>
              </a:rPr>
              <a:t>ManageBac</a:t>
            </a:r>
            <a:r>
              <a:rPr lang="en-US" sz="2300" b="1" dirty="0">
                <a:latin typeface="Arial" panose="020B0604020202020204" pitchFamily="34" charset="0"/>
                <a:cs typeface="Arial" panose="020B0604020202020204" pitchFamily="34" charset="0"/>
              </a:rPr>
              <a:t> CAS Portfolio</a:t>
            </a:r>
            <a:r>
              <a:rPr lang="en-US" sz="2300" dirty="0">
                <a:latin typeface="Arial" panose="020B0604020202020204" pitchFamily="34" charset="0"/>
                <a:cs typeface="Arial" panose="020B0604020202020204" pitchFamily="34" charset="0"/>
              </a:rPr>
              <a:t>, creating a record of your growth and achievements. Successfully completing CAS is a requirement for earning the IB Diploma—but more importantly, it is an opportunity to discover who you are and who you want to become.</a:t>
            </a:r>
          </a:p>
        </p:txBody>
      </p:sp>
      <p:sp>
        <p:nvSpPr>
          <p:cNvPr id="4" name="Title 3">
            <a:extLst>
              <a:ext uri="{FF2B5EF4-FFF2-40B4-BE49-F238E27FC236}">
                <a16:creationId xmlns:a16="http://schemas.microsoft.com/office/drawing/2014/main" id="{8478AB0F-0645-98C6-5DA4-C9F9AD92B589}"/>
              </a:ext>
            </a:extLst>
          </p:cNvPr>
          <p:cNvSpPr txBox="1">
            <a:spLocks/>
          </p:cNvSpPr>
          <p:nvPr/>
        </p:nvSpPr>
        <p:spPr>
          <a:xfrm>
            <a:off x="0" y="1"/>
            <a:ext cx="12192000" cy="740664"/>
          </a:xfrm>
          <a:prstGeom prst="rect">
            <a:avLst/>
          </a:prstGeom>
          <a:solidFill>
            <a:schemeClr val="accent1">
              <a:lumMod val="50000"/>
            </a:schemeClr>
          </a:solidFill>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solidFill>
                  <a:schemeClr val="bg1"/>
                </a:solidFill>
                <a:latin typeface="Arial" panose="020B0604020202020204" pitchFamily="34" charset="0"/>
                <a:cs typeface="Arial" panose="020B0604020202020204" pitchFamily="34" charset="0"/>
              </a:rPr>
              <a:t>What is CAS?</a:t>
            </a:r>
          </a:p>
        </p:txBody>
      </p:sp>
      <p:pic>
        <p:nvPicPr>
          <p:cNvPr id="9" name="Picture 8" descr="A group of people playing with balls&#10;&#10;Description automatically generated">
            <a:extLst>
              <a:ext uri="{FF2B5EF4-FFF2-40B4-BE49-F238E27FC236}">
                <a16:creationId xmlns:a16="http://schemas.microsoft.com/office/drawing/2014/main" id="{1853ED8C-42B3-831A-AD6B-0D8DD3CAE0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49833" y="2443167"/>
            <a:ext cx="7492333" cy="1971666"/>
          </a:xfrm>
          <a:prstGeom prst="rect">
            <a:avLst/>
          </a:prstGeom>
        </p:spPr>
      </p:pic>
    </p:spTree>
    <p:extLst>
      <p:ext uri="{BB962C8B-B14F-4D97-AF65-F5344CB8AC3E}">
        <p14:creationId xmlns:p14="http://schemas.microsoft.com/office/powerpoint/2010/main" val="2978865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9CB09CA-BEFB-0FA5-F649-1FA6471EA16A}"/>
              </a:ext>
            </a:extLst>
          </p:cNvPr>
          <p:cNvSpPr>
            <a:spLocks noGrp="1"/>
          </p:cNvSpPr>
          <p:nvPr>
            <p:ph idx="1"/>
          </p:nvPr>
        </p:nvSpPr>
        <p:spPr>
          <a:xfrm>
            <a:off x="258618" y="886691"/>
            <a:ext cx="11720946" cy="5290272"/>
          </a:xfrm>
        </p:spPr>
        <p:txBody>
          <a:bodyPr/>
          <a:lstStyle/>
          <a:p>
            <a:pPr marL="0" indent="0">
              <a:buNone/>
            </a:pPr>
            <a:r>
              <a:rPr lang="en-US" dirty="0">
                <a:latin typeface="Arial" panose="020B0604020202020204" pitchFamily="34" charset="0"/>
                <a:cs typeface="Arial" panose="020B0604020202020204" pitchFamily="34" charset="0"/>
              </a:rPr>
              <a:t>Look at the following experiences.  Which of these do you think are examples of CAS and which are not?</a:t>
            </a:r>
          </a:p>
        </p:txBody>
      </p:sp>
      <p:sp>
        <p:nvSpPr>
          <p:cNvPr id="4" name="Title 3">
            <a:extLst>
              <a:ext uri="{FF2B5EF4-FFF2-40B4-BE49-F238E27FC236}">
                <a16:creationId xmlns:a16="http://schemas.microsoft.com/office/drawing/2014/main" id="{BB192684-9286-C34A-ACFA-25D9534C681D}"/>
              </a:ext>
            </a:extLst>
          </p:cNvPr>
          <p:cNvSpPr txBox="1">
            <a:spLocks/>
          </p:cNvSpPr>
          <p:nvPr/>
        </p:nvSpPr>
        <p:spPr>
          <a:xfrm>
            <a:off x="0" y="0"/>
            <a:ext cx="12192000" cy="740665"/>
          </a:xfrm>
          <a:prstGeom prst="rect">
            <a:avLst/>
          </a:prstGeom>
          <a:solidFill>
            <a:schemeClr val="accent1">
              <a:lumMod val="50000"/>
            </a:schemeClr>
          </a:solidFill>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solidFill>
                  <a:schemeClr val="bg1"/>
                </a:solidFill>
                <a:latin typeface="Arial" panose="020B0604020202020204" pitchFamily="34" charset="0"/>
                <a:cs typeface="Arial" panose="020B0604020202020204" pitchFamily="34" charset="0"/>
              </a:rPr>
              <a:t>What is CAS?</a:t>
            </a:r>
          </a:p>
        </p:txBody>
      </p:sp>
      <p:graphicFrame>
        <p:nvGraphicFramePr>
          <p:cNvPr id="5" name="Table 5">
            <a:extLst>
              <a:ext uri="{FF2B5EF4-FFF2-40B4-BE49-F238E27FC236}">
                <a16:creationId xmlns:a16="http://schemas.microsoft.com/office/drawing/2014/main" id="{60A1797F-0F67-D37B-B809-2E9E788CD5BF}"/>
              </a:ext>
            </a:extLst>
          </p:cNvPr>
          <p:cNvGraphicFramePr>
            <a:graphicFrameLocks noGrp="1"/>
          </p:cNvGraphicFramePr>
          <p:nvPr>
            <p:extLst>
              <p:ext uri="{D42A27DB-BD31-4B8C-83A1-F6EECF244321}">
                <p14:modId xmlns:p14="http://schemas.microsoft.com/office/powerpoint/2010/main" val="3989149665"/>
              </p:ext>
            </p:extLst>
          </p:nvPr>
        </p:nvGraphicFramePr>
        <p:xfrm>
          <a:off x="258618" y="1975811"/>
          <a:ext cx="11674765" cy="4023360"/>
        </p:xfrm>
        <a:graphic>
          <a:graphicData uri="http://schemas.openxmlformats.org/drawingml/2006/table">
            <a:tbl>
              <a:tblPr firstRow="1" bandRow="1">
                <a:tableStyleId>{5C22544A-7EE6-4342-B048-85BDC9FD1C3A}</a:tableStyleId>
              </a:tblPr>
              <a:tblGrid>
                <a:gridCol w="2334953">
                  <a:extLst>
                    <a:ext uri="{9D8B030D-6E8A-4147-A177-3AD203B41FA5}">
                      <a16:colId xmlns:a16="http://schemas.microsoft.com/office/drawing/2014/main" val="1251702636"/>
                    </a:ext>
                  </a:extLst>
                </a:gridCol>
                <a:gridCol w="2334953">
                  <a:extLst>
                    <a:ext uri="{9D8B030D-6E8A-4147-A177-3AD203B41FA5}">
                      <a16:colId xmlns:a16="http://schemas.microsoft.com/office/drawing/2014/main" val="923710102"/>
                    </a:ext>
                  </a:extLst>
                </a:gridCol>
                <a:gridCol w="2334953">
                  <a:extLst>
                    <a:ext uri="{9D8B030D-6E8A-4147-A177-3AD203B41FA5}">
                      <a16:colId xmlns:a16="http://schemas.microsoft.com/office/drawing/2014/main" val="508543897"/>
                    </a:ext>
                  </a:extLst>
                </a:gridCol>
                <a:gridCol w="2334953">
                  <a:extLst>
                    <a:ext uri="{9D8B030D-6E8A-4147-A177-3AD203B41FA5}">
                      <a16:colId xmlns:a16="http://schemas.microsoft.com/office/drawing/2014/main" val="2720222134"/>
                    </a:ext>
                  </a:extLst>
                </a:gridCol>
                <a:gridCol w="2334953">
                  <a:extLst>
                    <a:ext uri="{9D8B030D-6E8A-4147-A177-3AD203B41FA5}">
                      <a16:colId xmlns:a16="http://schemas.microsoft.com/office/drawing/2014/main" val="4047308265"/>
                    </a:ext>
                  </a:extLst>
                </a:gridCol>
              </a:tblGrid>
              <a:tr h="370840">
                <a:tc>
                  <a:txBody>
                    <a:bodyPr/>
                    <a:lstStyle/>
                    <a:p>
                      <a:r>
                        <a:rPr lang="en-US" b="0" dirty="0">
                          <a:solidFill>
                            <a:schemeClr val="tx1"/>
                          </a:solidFill>
                          <a:latin typeface="Arial" panose="020B0604020202020204" pitchFamily="34" charset="0"/>
                          <a:cs typeface="Arial" panose="020B0604020202020204" pitchFamily="34" charset="0"/>
                        </a:rPr>
                        <a:t>Phuoc learns to kayak for the first time and reflects on becoming more confident around water.</a:t>
                      </a:r>
                    </a:p>
                  </a:txBody>
                  <a:tcPr>
                    <a:solidFill>
                      <a:schemeClr val="accent6">
                        <a:lumMod val="20000"/>
                        <a:lumOff val="80000"/>
                      </a:schemeClr>
                    </a:solidFill>
                  </a:tcPr>
                </a:tc>
                <a:tc>
                  <a:txBody>
                    <a:bodyPr/>
                    <a:lstStyle/>
                    <a:p>
                      <a:r>
                        <a:rPr lang="en-US" b="0" dirty="0">
                          <a:solidFill>
                            <a:schemeClr val="tx1"/>
                          </a:solidFill>
                          <a:latin typeface="Arial" panose="020B0604020202020204" pitchFamily="34" charset="0"/>
                          <a:cs typeface="Arial" panose="020B0604020202020204" pitchFamily="34" charset="0"/>
                        </a:rPr>
                        <a:t>Gia Bao has played club football for ten years and continues attending weekly training sessions exactly as he always has.</a:t>
                      </a:r>
                    </a:p>
                  </a:txBody>
                  <a:tcPr>
                    <a:solidFill>
                      <a:schemeClr val="accent2">
                        <a:lumMod val="20000"/>
                        <a:lumOff val="80000"/>
                      </a:schemeClr>
                    </a:solidFill>
                  </a:tcPr>
                </a:tc>
                <a:tc>
                  <a:txBody>
                    <a:bodyPr/>
                    <a:lstStyle/>
                    <a:p>
                      <a:r>
                        <a:rPr lang="en-US" b="0" dirty="0">
                          <a:solidFill>
                            <a:schemeClr val="tx1"/>
                          </a:solidFill>
                          <a:latin typeface="Arial" panose="020B0604020202020204" pitchFamily="34" charset="0"/>
                          <a:cs typeface="Arial" panose="020B0604020202020204" pitchFamily="34" charset="0"/>
                        </a:rPr>
                        <a:t>Phuong Uyen organizes a school fundraiser for a local animal shelter, leading a team of volunteers from planning to delivery.</a:t>
                      </a:r>
                    </a:p>
                  </a:txBody>
                  <a:tcPr>
                    <a:solidFill>
                      <a:schemeClr val="accent5">
                        <a:lumMod val="20000"/>
                        <a:lumOff val="80000"/>
                      </a:schemeClr>
                    </a:solidFill>
                  </a:tcPr>
                </a:tc>
                <a:tc>
                  <a:txBody>
                    <a:bodyPr/>
                    <a:lstStyle/>
                    <a:p>
                      <a:r>
                        <a:rPr lang="en-US" b="0" dirty="0">
                          <a:solidFill>
                            <a:schemeClr val="tx1"/>
                          </a:solidFill>
                          <a:latin typeface="Arial" panose="020B0604020202020204" pitchFamily="34" charset="0"/>
                          <a:cs typeface="Arial" panose="020B0604020202020204" pitchFamily="34" charset="0"/>
                        </a:rPr>
                        <a:t>Xuan Bach watches his younger brother after school every day because his parents are at work.</a:t>
                      </a:r>
                    </a:p>
                  </a:txBody>
                  <a:tcPr>
                    <a:solidFill>
                      <a:schemeClr val="accent4">
                        <a:lumMod val="20000"/>
                        <a:lumOff val="80000"/>
                      </a:schemeClr>
                    </a:solidFill>
                  </a:tcPr>
                </a:tc>
                <a:tc>
                  <a:txBody>
                    <a:bodyPr/>
                    <a:lstStyle/>
                    <a:p>
                      <a:r>
                        <a:rPr lang="en-US" b="0" dirty="0">
                          <a:solidFill>
                            <a:schemeClr val="tx1"/>
                          </a:solidFill>
                          <a:latin typeface="Arial" panose="020B0604020202020204" pitchFamily="34" charset="0"/>
                          <a:cs typeface="Arial" panose="020B0604020202020204" pitchFamily="34" charset="0"/>
                        </a:rPr>
                        <a:t>Hanna teachers herself conversational Vietnamese so she can communicate more confidently with members of the local community.</a:t>
                      </a:r>
                    </a:p>
                  </a:txBody>
                  <a:tcPr>
                    <a:solidFill>
                      <a:srgbClr val="FFCCFF"/>
                    </a:solidFill>
                  </a:tcPr>
                </a:tc>
                <a:extLst>
                  <a:ext uri="{0D108BD9-81ED-4DB2-BD59-A6C34878D82A}">
                    <a16:rowId xmlns:a16="http://schemas.microsoft.com/office/drawing/2014/main" val="1054402912"/>
                  </a:ext>
                </a:extLst>
              </a:tr>
              <a:tr h="370840">
                <a:tc>
                  <a:txBody>
                    <a:bodyPr/>
                    <a:lstStyle/>
                    <a:p>
                      <a:r>
                        <a:rPr lang="en-US" b="0" dirty="0">
                          <a:latin typeface="Arial" panose="020B0604020202020204" pitchFamily="34" charset="0"/>
                          <a:cs typeface="Arial" panose="020B0604020202020204" pitchFamily="34" charset="0"/>
                        </a:rPr>
                        <a:t>Mimi binge-watches a documentary series about climate change during the holidays.</a:t>
                      </a:r>
                    </a:p>
                  </a:txBody>
                  <a:tcPr>
                    <a:solidFill>
                      <a:schemeClr val="accent5">
                        <a:lumMod val="20000"/>
                        <a:lumOff val="80000"/>
                      </a:schemeClr>
                    </a:solidFill>
                  </a:tcPr>
                </a:tc>
                <a:tc>
                  <a:txBody>
                    <a:bodyPr/>
                    <a:lstStyle/>
                    <a:p>
                      <a:r>
                        <a:rPr lang="en-US" b="0" dirty="0">
                          <a:latin typeface="Arial" panose="020B0604020202020204" pitchFamily="34" charset="0"/>
                          <a:cs typeface="Arial" panose="020B0604020202020204" pitchFamily="34" charset="0"/>
                        </a:rPr>
                        <a:t>Phuong Vy starts a lunchtime chess club for younger students and adapts sessions after collecting feedback.</a:t>
                      </a:r>
                    </a:p>
                  </a:txBody>
                  <a:tcPr>
                    <a:solidFill>
                      <a:schemeClr val="accent4">
                        <a:lumMod val="20000"/>
                        <a:lumOff val="80000"/>
                      </a:schemeClr>
                    </a:solidFill>
                  </a:tcPr>
                </a:tc>
                <a:tc>
                  <a:txBody>
                    <a:bodyPr/>
                    <a:lstStyle/>
                    <a:p>
                      <a:r>
                        <a:rPr lang="en-US" b="0" dirty="0">
                          <a:latin typeface="Arial" panose="020B0604020202020204" pitchFamily="34" charset="0"/>
                          <a:cs typeface="Arial" panose="020B0604020202020204" pitchFamily="34" charset="0"/>
                        </a:rPr>
                        <a:t>Le Dung spends Saturday morning playing video games with friends online.</a:t>
                      </a:r>
                    </a:p>
                  </a:txBody>
                  <a:tcPr>
                    <a:solidFill>
                      <a:srgbClr val="FFCCFF"/>
                    </a:solidFill>
                  </a:tcPr>
                </a:tc>
                <a:tc>
                  <a:txBody>
                    <a:bodyPr/>
                    <a:lstStyle/>
                    <a:p>
                      <a:r>
                        <a:rPr lang="en-US" b="0" dirty="0">
                          <a:latin typeface="Arial" panose="020B0604020202020204" pitchFamily="34" charset="0"/>
                          <a:cs typeface="Arial" panose="020B0604020202020204" pitchFamily="34" charset="0"/>
                        </a:rPr>
                        <a:t>Gia Hung volunteers monthly at a local food bank and reflects on what he learns about food insecurity.</a:t>
                      </a:r>
                    </a:p>
                  </a:txBody>
                  <a:tcPr>
                    <a:solidFill>
                      <a:schemeClr val="accent6">
                        <a:lumMod val="20000"/>
                        <a:lumOff val="80000"/>
                      </a:schemeClr>
                    </a:solidFill>
                  </a:tcPr>
                </a:tc>
                <a:tc>
                  <a:txBody>
                    <a:bodyPr/>
                    <a:lstStyle/>
                    <a:p>
                      <a:r>
                        <a:rPr lang="en-US" b="0" dirty="0">
                          <a:latin typeface="Arial" panose="020B0604020202020204" pitchFamily="34" charset="0"/>
                          <a:cs typeface="Arial" panose="020B0604020202020204" pitchFamily="34" charset="0"/>
                        </a:rPr>
                        <a:t>Tue San attends her weekly piano lesson, preparing for her Grade 8 exam as she has done for several years.</a:t>
                      </a:r>
                    </a:p>
                  </a:txBody>
                  <a:tcPr>
                    <a:solidFill>
                      <a:schemeClr val="accent2">
                        <a:lumMod val="20000"/>
                        <a:lumOff val="80000"/>
                      </a:schemeClr>
                    </a:solidFill>
                  </a:tcPr>
                </a:tc>
                <a:extLst>
                  <a:ext uri="{0D108BD9-81ED-4DB2-BD59-A6C34878D82A}">
                    <a16:rowId xmlns:a16="http://schemas.microsoft.com/office/drawing/2014/main" val="852996682"/>
                  </a:ext>
                </a:extLst>
              </a:tr>
            </a:tbl>
          </a:graphicData>
        </a:graphic>
      </p:graphicFrame>
    </p:spTree>
    <p:extLst>
      <p:ext uri="{BB962C8B-B14F-4D97-AF65-F5344CB8AC3E}">
        <p14:creationId xmlns:p14="http://schemas.microsoft.com/office/powerpoint/2010/main" val="3804391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9CB09CA-BEFB-0FA5-F649-1FA6471EA16A}"/>
              </a:ext>
            </a:extLst>
          </p:cNvPr>
          <p:cNvSpPr>
            <a:spLocks noGrp="1"/>
          </p:cNvSpPr>
          <p:nvPr>
            <p:ph idx="1"/>
          </p:nvPr>
        </p:nvSpPr>
        <p:spPr>
          <a:xfrm>
            <a:off x="258618" y="886691"/>
            <a:ext cx="11720946" cy="5290272"/>
          </a:xfrm>
        </p:spPr>
        <p:txBody>
          <a:bodyPr/>
          <a:lstStyle/>
          <a:p>
            <a:pPr marL="0" indent="0">
              <a:buNone/>
            </a:pPr>
            <a:r>
              <a:rPr lang="en-US" dirty="0">
                <a:latin typeface="Arial" panose="020B0604020202020204" pitchFamily="34" charset="0"/>
                <a:cs typeface="Arial" panose="020B0604020202020204" pitchFamily="34" charset="0"/>
              </a:rPr>
              <a:t>Look at the following experiences.  Which of these do you think are examples of CAS and which are not?</a:t>
            </a:r>
          </a:p>
        </p:txBody>
      </p:sp>
      <p:sp>
        <p:nvSpPr>
          <p:cNvPr id="4" name="Title 3">
            <a:extLst>
              <a:ext uri="{FF2B5EF4-FFF2-40B4-BE49-F238E27FC236}">
                <a16:creationId xmlns:a16="http://schemas.microsoft.com/office/drawing/2014/main" id="{BB192684-9286-C34A-ACFA-25D9534C681D}"/>
              </a:ext>
            </a:extLst>
          </p:cNvPr>
          <p:cNvSpPr txBox="1">
            <a:spLocks/>
          </p:cNvSpPr>
          <p:nvPr/>
        </p:nvSpPr>
        <p:spPr>
          <a:xfrm>
            <a:off x="0" y="1"/>
            <a:ext cx="12192000" cy="740664"/>
          </a:xfrm>
          <a:prstGeom prst="rect">
            <a:avLst/>
          </a:prstGeom>
          <a:solidFill>
            <a:schemeClr val="accent1">
              <a:lumMod val="50000"/>
            </a:schemeClr>
          </a:solidFill>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solidFill>
                  <a:schemeClr val="bg1"/>
                </a:solidFill>
                <a:latin typeface="Arial" panose="020B0604020202020204" pitchFamily="34" charset="0"/>
                <a:cs typeface="Arial" panose="020B0604020202020204" pitchFamily="34" charset="0"/>
              </a:rPr>
              <a:t>What is CAS?</a:t>
            </a:r>
          </a:p>
        </p:txBody>
      </p:sp>
      <p:graphicFrame>
        <p:nvGraphicFramePr>
          <p:cNvPr id="5" name="Table 5">
            <a:extLst>
              <a:ext uri="{FF2B5EF4-FFF2-40B4-BE49-F238E27FC236}">
                <a16:creationId xmlns:a16="http://schemas.microsoft.com/office/drawing/2014/main" id="{60A1797F-0F67-D37B-B809-2E9E788CD5BF}"/>
              </a:ext>
            </a:extLst>
          </p:cNvPr>
          <p:cNvGraphicFramePr>
            <a:graphicFrameLocks noGrp="1"/>
          </p:cNvGraphicFramePr>
          <p:nvPr>
            <p:extLst>
              <p:ext uri="{D42A27DB-BD31-4B8C-83A1-F6EECF244321}">
                <p14:modId xmlns:p14="http://schemas.microsoft.com/office/powerpoint/2010/main" val="3298887766"/>
              </p:ext>
            </p:extLst>
          </p:nvPr>
        </p:nvGraphicFramePr>
        <p:xfrm>
          <a:off x="258618" y="1975811"/>
          <a:ext cx="11674765" cy="4023360"/>
        </p:xfrm>
        <a:graphic>
          <a:graphicData uri="http://schemas.openxmlformats.org/drawingml/2006/table">
            <a:tbl>
              <a:tblPr firstRow="1" bandRow="1">
                <a:tableStyleId>{5C22544A-7EE6-4342-B048-85BDC9FD1C3A}</a:tableStyleId>
              </a:tblPr>
              <a:tblGrid>
                <a:gridCol w="2334953">
                  <a:extLst>
                    <a:ext uri="{9D8B030D-6E8A-4147-A177-3AD203B41FA5}">
                      <a16:colId xmlns:a16="http://schemas.microsoft.com/office/drawing/2014/main" val="1251702636"/>
                    </a:ext>
                  </a:extLst>
                </a:gridCol>
                <a:gridCol w="2334953">
                  <a:extLst>
                    <a:ext uri="{9D8B030D-6E8A-4147-A177-3AD203B41FA5}">
                      <a16:colId xmlns:a16="http://schemas.microsoft.com/office/drawing/2014/main" val="923710102"/>
                    </a:ext>
                  </a:extLst>
                </a:gridCol>
                <a:gridCol w="2334953">
                  <a:extLst>
                    <a:ext uri="{9D8B030D-6E8A-4147-A177-3AD203B41FA5}">
                      <a16:colId xmlns:a16="http://schemas.microsoft.com/office/drawing/2014/main" val="508543897"/>
                    </a:ext>
                  </a:extLst>
                </a:gridCol>
                <a:gridCol w="2334953">
                  <a:extLst>
                    <a:ext uri="{9D8B030D-6E8A-4147-A177-3AD203B41FA5}">
                      <a16:colId xmlns:a16="http://schemas.microsoft.com/office/drawing/2014/main" val="2720222134"/>
                    </a:ext>
                  </a:extLst>
                </a:gridCol>
                <a:gridCol w="2334953">
                  <a:extLst>
                    <a:ext uri="{9D8B030D-6E8A-4147-A177-3AD203B41FA5}">
                      <a16:colId xmlns:a16="http://schemas.microsoft.com/office/drawing/2014/main" val="4047308265"/>
                    </a:ext>
                  </a:extLst>
                </a:gridCol>
              </a:tblGrid>
              <a:tr h="370840">
                <a:tc>
                  <a:txBody>
                    <a:bodyPr/>
                    <a:lstStyle/>
                    <a:p>
                      <a:r>
                        <a:rPr lang="en-US" b="0" dirty="0">
                          <a:solidFill>
                            <a:schemeClr val="tx1"/>
                          </a:solidFill>
                          <a:latin typeface="Arial" panose="020B0604020202020204" pitchFamily="34" charset="0"/>
                          <a:cs typeface="Arial" panose="020B0604020202020204" pitchFamily="34" charset="0"/>
                        </a:rPr>
                        <a:t>Phuoc learns to kayak for the first time and reflects on becoming more confident around water.</a:t>
                      </a:r>
                    </a:p>
                  </a:txBody>
                  <a:tcPr>
                    <a:solidFill>
                      <a:schemeClr val="accent6">
                        <a:lumMod val="20000"/>
                        <a:lumOff val="80000"/>
                      </a:schemeClr>
                    </a:solidFill>
                  </a:tcPr>
                </a:tc>
                <a:tc>
                  <a:txBody>
                    <a:bodyPr/>
                    <a:lstStyle/>
                    <a:p>
                      <a:r>
                        <a:rPr lang="en-US" b="0" dirty="0">
                          <a:solidFill>
                            <a:schemeClr val="tx1"/>
                          </a:solidFill>
                          <a:latin typeface="Arial" panose="020B0604020202020204" pitchFamily="34" charset="0"/>
                          <a:cs typeface="Arial" panose="020B0604020202020204" pitchFamily="34" charset="0"/>
                        </a:rPr>
                        <a:t>Gia Bao has played club football for ten years and continues attending weekly training sessions exactly as he always has.</a:t>
                      </a:r>
                    </a:p>
                  </a:txBody>
                  <a:tcPr>
                    <a:solidFill>
                      <a:schemeClr val="accent4">
                        <a:lumMod val="20000"/>
                        <a:lumOff val="80000"/>
                      </a:schemeClr>
                    </a:solidFill>
                  </a:tcPr>
                </a:tc>
                <a:tc>
                  <a:txBody>
                    <a:bodyPr/>
                    <a:lstStyle/>
                    <a:p>
                      <a:r>
                        <a:rPr lang="en-US" b="0" dirty="0">
                          <a:solidFill>
                            <a:schemeClr val="tx1"/>
                          </a:solidFill>
                          <a:latin typeface="Arial" panose="020B0604020202020204" pitchFamily="34" charset="0"/>
                          <a:cs typeface="Arial" panose="020B0604020202020204" pitchFamily="34" charset="0"/>
                        </a:rPr>
                        <a:t>Phuong Uyen organizes a school fundraiser for a local animal shelter, leading a team of volunteers from planning to delivery.</a:t>
                      </a:r>
                    </a:p>
                  </a:txBody>
                  <a:tcPr>
                    <a:solidFill>
                      <a:schemeClr val="accent6">
                        <a:lumMod val="20000"/>
                        <a:lumOff val="80000"/>
                      </a:schemeClr>
                    </a:solidFill>
                  </a:tcPr>
                </a:tc>
                <a:tc>
                  <a:txBody>
                    <a:bodyPr/>
                    <a:lstStyle/>
                    <a:p>
                      <a:r>
                        <a:rPr lang="en-US" b="0" dirty="0">
                          <a:solidFill>
                            <a:schemeClr val="tx1"/>
                          </a:solidFill>
                          <a:latin typeface="Arial" panose="020B0604020202020204" pitchFamily="34" charset="0"/>
                          <a:cs typeface="Arial" panose="020B0604020202020204" pitchFamily="34" charset="0"/>
                        </a:rPr>
                        <a:t>Xuan Bach watches his younger brother after school every day because his parents are at work.</a:t>
                      </a:r>
                    </a:p>
                  </a:txBody>
                  <a:tcPr>
                    <a:solidFill>
                      <a:schemeClr val="accent2">
                        <a:lumMod val="20000"/>
                        <a:lumOff val="80000"/>
                      </a:schemeClr>
                    </a:solidFill>
                  </a:tcPr>
                </a:tc>
                <a:tc>
                  <a:txBody>
                    <a:bodyPr/>
                    <a:lstStyle/>
                    <a:p>
                      <a:r>
                        <a:rPr lang="en-US" b="0" dirty="0">
                          <a:solidFill>
                            <a:schemeClr val="tx1"/>
                          </a:solidFill>
                          <a:latin typeface="Arial" panose="020B0604020202020204" pitchFamily="34" charset="0"/>
                          <a:cs typeface="Arial" panose="020B0604020202020204" pitchFamily="34" charset="0"/>
                        </a:rPr>
                        <a:t>Hanna teachers herself conversational Vietnamese so she can communicate more confidently with members of the local community.</a:t>
                      </a:r>
                    </a:p>
                  </a:txBody>
                  <a:tcPr>
                    <a:solidFill>
                      <a:schemeClr val="accent6">
                        <a:lumMod val="20000"/>
                        <a:lumOff val="80000"/>
                      </a:schemeClr>
                    </a:solidFill>
                  </a:tcPr>
                </a:tc>
                <a:extLst>
                  <a:ext uri="{0D108BD9-81ED-4DB2-BD59-A6C34878D82A}">
                    <a16:rowId xmlns:a16="http://schemas.microsoft.com/office/drawing/2014/main" val="1054402912"/>
                  </a:ext>
                </a:extLst>
              </a:tr>
              <a:tr h="370840">
                <a:tc>
                  <a:txBody>
                    <a:bodyPr/>
                    <a:lstStyle/>
                    <a:p>
                      <a:r>
                        <a:rPr lang="en-US" b="0" dirty="0">
                          <a:latin typeface="Arial" panose="020B0604020202020204" pitchFamily="34" charset="0"/>
                          <a:cs typeface="Arial" panose="020B0604020202020204" pitchFamily="34" charset="0"/>
                        </a:rPr>
                        <a:t>Mimi binge-watches a documentary series about climate change during the holidays.</a:t>
                      </a:r>
                    </a:p>
                  </a:txBody>
                  <a:tcPr>
                    <a:solidFill>
                      <a:schemeClr val="accent2">
                        <a:lumMod val="20000"/>
                        <a:lumOff val="80000"/>
                      </a:schemeClr>
                    </a:solidFill>
                  </a:tcPr>
                </a:tc>
                <a:tc>
                  <a:txBody>
                    <a:bodyPr/>
                    <a:lstStyle/>
                    <a:p>
                      <a:r>
                        <a:rPr lang="en-US" b="0" dirty="0">
                          <a:latin typeface="Arial" panose="020B0604020202020204" pitchFamily="34" charset="0"/>
                          <a:cs typeface="Arial" panose="020B0604020202020204" pitchFamily="34" charset="0"/>
                        </a:rPr>
                        <a:t>Phuong Vy starts a lunchtime chess club for younger students and adapts sessions after collecting feedback.</a:t>
                      </a:r>
                    </a:p>
                  </a:txBody>
                  <a:tcPr>
                    <a:solidFill>
                      <a:schemeClr val="accent6">
                        <a:lumMod val="20000"/>
                        <a:lumOff val="80000"/>
                      </a:schemeClr>
                    </a:solidFill>
                  </a:tcPr>
                </a:tc>
                <a:tc>
                  <a:txBody>
                    <a:bodyPr/>
                    <a:lstStyle/>
                    <a:p>
                      <a:r>
                        <a:rPr lang="en-US" b="0" dirty="0">
                          <a:latin typeface="Arial" panose="020B0604020202020204" pitchFamily="34" charset="0"/>
                          <a:cs typeface="Arial" panose="020B0604020202020204" pitchFamily="34" charset="0"/>
                        </a:rPr>
                        <a:t>Le Dung spends Saturday morning playing video games with friends online.</a:t>
                      </a:r>
                    </a:p>
                  </a:txBody>
                  <a:tcPr>
                    <a:solidFill>
                      <a:schemeClr val="accent2">
                        <a:lumMod val="20000"/>
                        <a:lumOff val="80000"/>
                      </a:schemeClr>
                    </a:solidFill>
                  </a:tcPr>
                </a:tc>
                <a:tc>
                  <a:txBody>
                    <a:bodyPr/>
                    <a:lstStyle/>
                    <a:p>
                      <a:r>
                        <a:rPr lang="en-US" b="0" dirty="0">
                          <a:latin typeface="Arial" panose="020B0604020202020204" pitchFamily="34" charset="0"/>
                          <a:cs typeface="Arial" panose="020B0604020202020204" pitchFamily="34" charset="0"/>
                        </a:rPr>
                        <a:t>Gia Hung volunteers monthly at a local food bank and reflects on what he learns about food insecurity.</a:t>
                      </a:r>
                    </a:p>
                  </a:txBody>
                  <a:tcPr>
                    <a:solidFill>
                      <a:schemeClr val="accent6">
                        <a:lumMod val="20000"/>
                        <a:lumOff val="80000"/>
                      </a:schemeClr>
                    </a:solidFill>
                  </a:tcPr>
                </a:tc>
                <a:tc>
                  <a:txBody>
                    <a:bodyPr/>
                    <a:lstStyle/>
                    <a:p>
                      <a:r>
                        <a:rPr lang="en-US" b="0" dirty="0">
                          <a:latin typeface="Arial" panose="020B0604020202020204" pitchFamily="34" charset="0"/>
                          <a:cs typeface="Arial" panose="020B0604020202020204" pitchFamily="34" charset="0"/>
                        </a:rPr>
                        <a:t>Tue San attends her weekly piano lesson, preparing for her Grade 8 exam as she has done for several years.</a:t>
                      </a:r>
                    </a:p>
                  </a:txBody>
                  <a:tcPr>
                    <a:solidFill>
                      <a:schemeClr val="accent4">
                        <a:lumMod val="20000"/>
                        <a:lumOff val="80000"/>
                      </a:schemeClr>
                    </a:solidFill>
                  </a:tcPr>
                </a:tc>
                <a:extLst>
                  <a:ext uri="{0D108BD9-81ED-4DB2-BD59-A6C34878D82A}">
                    <a16:rowId xmlns:a16="http://schemas.microsoft.com/office/drawing/2014/main" val="852996682"/>
                  </a:ext>
                </a:extLst>
              </a:tr>
            </a:tbl>
          </a:graphicData>
        </a:graphic>
      </p:graphicFrame>
    </p:spTree>
    <p:extLst>
      <p:ext uri="{BB962C8B-B14F-4D97-AF65-F5344CB8AC3E}">
        <p14:creationId xmlns:p14="http://schemas.microsoft.com/office/powerpoint/2010/main" val="33000565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7147E18-F42E-A499-C2C3-386CF605EC95}"/>
              </a:ext>
            </a:extLst>
          </p:cNvPr>
          <p:cNvSpPr txBox="1">
            <a:spLocks/>
          </p:cNvSpPr>
          <p:nvPr/>
        </p:nvSpPr>
        <p:spPr>
          <a:xfrm>
            <a:off x="0" y="0"/>
            <a:ext cx="12192000" cy="941338"/>
          </a:xfrm>
          <a:prstGeom prst="rect">
            <a:avLst/>
          </a:prstGeom>
          <a:solidFill>
            <a:schemeClr val="accent1">
              <a:lumMod val="50000"/>
            </a:schemeClr>
          </a:solidFill>
        </p:spPr>
        <p:txBody>
          <a:bodyPr>
            <a:normAutofit fontScale="8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solidFill>
                  <a:schemeClr val="bg1"/>
                </a:solidFill>
                <a:latin typeface="Arial" panose="020B0604020202020204" pitchFamily="34" charset="0"/>
                <a:cs typeface="Arial" panose="020B0604020202020204" pitchFamily="34" charset="0"/>
              </a:rPr>
              <a:t>How do I determine a CAS experience for myself?</a:t>
            </a:r>
          </a:p>
          <a:p>
            <a:pPr algn="ctr"/>
            <a:r>
              <a:rPr lang="en-US" b="1" dirty="0">
                <a:solidFill>
                  <a:schemeClr val="bg1"/>
                </a:solidFill>
                <a:latin typeface="Arial" panose="020B0604020202020204" pitchFamily="34" charset="0"/>
                <a:cs typeface="Arial" panose="020B0604020202020204" pitchFamily="34" charset="0"/>
              </a:rPr>
              <a:t>The CAS cycle</a:t>
            </a:r>
          </a:p>
        </p:txBody>
      </p:sp>
      <p:graphicFrame>
        <p:nvGraphicFramePr>
          <p:cNvPr id="5" name="Diagram 4">
            <a:extLst>
              <a:ext uri="{FF2B5EF4-FFF2-40B4-BE49-F238E27FC236}">
                <a16:creationId xmlns:a16="http://schemas.microsoft.com/office/drawing/2014/main" id="{B104F447-DBE0-11F9-FB8B-A73640620AAF}"/>
              </a:ext>
            </a:extLst>
          </p:cNvPr>
          <p:cNvGraphicFramePr/>
          <p:nvPr>
            <p:extLst>
              <p:ext uri="{D42A27DB-BD31-4B8C-83A1-F6EECF244321}">
                <p14:modId xmlns:p14="http://schemas.microsoft.com/office/powerpoint/2010/main" val="1889613396"/>
              </p:ext>
            </p:extLst>
          </p:nvPr>
        </p:nvGraphicFramePr>
        <p:xfrm>
          <a:off x="221673" y="1147618"/>
          <a:ext cx="6022109"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9" name="Table 9">
            <a:extLst>
              <a:ext uri="{FF2B5EF4-FFF2-40B4-BE49-F238E27FC236}">
                <a16:creationId xmlns:a16="http://schemas.microsoft.com/office/drawing/2014/main" id="{36848D39-8E17-1DC6-0C76-BD3C6D5C8F49}"/>
              </a:ext>
            </a:extLst>
          </p:cNvPr>
          <p:cNvGraphicFramePr>
            <a:graphicFrameLocks noGrp="1"/>
          </p:cNvGraphicFramePr>
          <p:nvPr>
            <p:extLst>
              <p:ext uri="{D42A27DB-BD31-4B8C-83A1-F6EECF244321}">
                <p14:modId xmlns:p14="http://schemas.microsoft.com/office/powerpoint/2010/main" val="2137341080"/>
              </p:ext>
            </p:extLst>
          </p:nvPr>
        </p:nvGraphicFramePr>
        <p:xfrm>
          <a:off x="6428509" y="1079885"/>
          <a:ext cx="5541818" cy="5486400"/>
        </p:xfrm>
        <a:graphic>
          <a:graphicData uri="http://schemas.openxmlformats.org/drawingml/2006/table">
            <a:tbl>
              <a:tblPr firstRow="1" bandRow="1">
                <a:tableStyleId>{5C22544A-7EE6-4342-B048-85BDC9FD1C3A}</a:tableStyleId>
              </a:tblPr>
              <a:tblGrid>
                <a:gridCol w="5541818">
                  <a:extLst>
                    <a:ext uri="{9D8B030D-6E8A-4147-A177-3AD203B41FA5}">
                      <a16:colId xmlns:a16="http://schemas.microsoft.com/office/drawing/2014/main" val="3175362166"/>
                    </a:ext>
                  </a:extLst>
                </a:gridCol>
              </a:tblGrid>
              <a:tr h="370840">
                <a:tc>
                  <a:txBody>
                    <a:bodyPr/>
                    <a:lstStyle/>
                    <a:p>
                      <a:r>
                        <a:rPr lang="en-US" sz="2200" b="1" u="sng" dirty="0">
                          <a:latin typeface="Arial" panose="020B0604020202020204" pitchFamily="34" charset="0"/>
                          <a:cs typeface="Arial" panose="020B0604020202020204" pitchFamily="34" charset="0"/>
                        </a:rPr>
                        <a:t>Notice</a:t>
                      </a:r>
                    </a:p>
                    <a:p>
                      <a:pPr marL="285750" indent="-285750">
                        <a:buFont typeface="Arial" panose="020B0604020202020204" pitchFamily="34" charset="0"/>
                        <a:buChar char="•"/>
                      </a:pPr>
                      <a:r>
                        <a:rPr lang="en-US" sz="2200" b="0" u="none" dirty="0">
                          <a:latin typeface="Arial" panose="020B0604020202020204" pitchFamily="34" charset="0"/>
                          <a:cs typeface="Arial" panose="020B0604020202020204" pitchFamily="34" charset="0"/>
                        </a:rPr>
                        <a:t>I notice a need</a:t>
                      </a:r>
                    </a:p>
                    <a:p>
                      <a:pPr marL="285750" indent="-285750">
                        <a:buFont typeface="Arial" panose="020B0604020202020204" pitchFamily="34" charset="0"/>
                        <a:buChar char="•"/>
                      </a:pPr>
                      <a:r>
                        <a:rPr lang="en-US" sz="2200" b="0" u="none" dirty="0">
                          <a:latin typeface="Arial" panose="020B0604020202020204" pitchFamily="34" charset="0"/>
                          <a:cs typeface="Arial" panose="020B0604020202020204" pitchFamily="34" charset="0"/>
                        </a:rPr>
                        <a:t>I notice an opportunity</a:t>
                      </a:r>
                    </a:p>
                    <a:p>
                      <a:pPr marL="285750" indent="-285750">
                        <a:buFont typeface="Arial" panose="020B0604020202020204" pitchFamily="34" charset="0"/>
                        <a:buChar char="•"/>
                      </a:pPr>
                      <a:r>
                        <a:rPr lang="en-US" sz="2200" b="0" u="none" dirty="0">
                          <a:latin typeface="Arial" panose="020B0604020202020204" pitchFamily="34" charset="0"/>
                          <a:cs typeface="Arial" panose="020B0604020202020204" pitchFamily="34" charset="0"/>
                        </a:rPr>
                        <a:t>I notice something I am interested in </a:t>
                      </a:r>
                    </a:p>
                    <a:p>
                      <a:pPr marL="285750" indent="-285750">
                        <a:buFont typeface="Arial" panose="020B0604020202020204" pitchFamily="34" charset="0"/>
                        <a:buChar char="•"/>
                      </a:pPr>
                      <a:r>
                        <a:rPr lang="en-US" sz="2200" b="0" u="none" dirty="0">
                          <a:latin typeface="Arial" panose="020B0604020202020204" pitchFamily="34" charset="0"/>
                          <a:cs typeface="Arial" panose="020B0604020202020204" pitchFamily="34" charset="0"/>
                        </a:rPr>
                        <a:t>I notice a problem that needs solving</a:t>
                      </a:r>
                    </a:p>
                  </a:txBody>
                  <a:tcPr>
                    <a:solidFill>
                      <a:srgbClr val="FFC000"/>
                    </a:solidFill>
                  </a:tcPr>
                </a:tc>
                <a:extLst>
                  <a:ext uri="{0D108BD9-81ED-4DB2-BD59-A6C34878D82A}">
                    <a16:rowId xmlns:a16="http://schemas.microsoft.com/office/drawing/2014/main" val="4239815838"/>
                  </a:ext>
                </a:extLst>
              </a:tr>
              <a:tr h="370840">
                <a:tc>
                  <a:txBody>
                    <a:bodyPr/>
                    <a:lstStyle/>
                    <a:p>
                      <a:r>
                        <a:rPr lang="en-US" sz="2200" b="1" u="sng" dirty="0">
                          <a:latin typeface="Arial" panose="020B0604020202020204" pitchFamily="34" charset="0"/>
                          <a:cs typeface="Arial" panose="020B0604020202020204" pitchFamily="34" charset="0"/>
                        </a:rPr>
                        <a:t>Choose</a:t>
                      </a:r>
                    </a:p>
                    <a:p>
                      <a:pPr marL="285750" indent="-285750">
                        <a:buFont typeface="Arial" panose="020B0604020202020204" pitchFamily="34" charset="0"/>
                        <a:buChar char="•"/>
                      </a:pPr>
                      <a:r>
                        <a:rPr lang="en-US" sz="2200" dirty="0">
                          <a:latin typeface="Arial" panose="020B0604020202020204" pitchFamily="34" charset="0"/>
                          <a:cs typeface="Arial" panose="020B0604020202020204" pitchFamily="34" charset="0"/>
                        </a:rPr>
                        <a:t>I decide how I respond.</a:t>
                      </a:r>
                    </a:p>
                  </a:txBody>
                  <a:tcPr>
                    <a:solidFill>
                      <a:srgbClr val="94F319"/>
                    </a:solidFill>
                  </a:tcPr>
                </a:tc>
                <a:extLst>
                  <a:ext uri="{0D108BD9-81ED-4DB2-BD59-A6C34878D82A}">
                    <a16:rowId xmlns:a16="http://schemas.microsoft.com/office/drawing/2014/main" val="591344982"/>
                  </a:ext>
                </a:extLst>
              </a:tr>
              <a:tr h="370840">
                <a:tc>
                  <a:txBody>
                    <a:bodyPr/>
                    <a:lstStyle/>
                    <a:p>
                      <a:r>
                        <a:rPr lang="en-US" sz="2200" b="1" u="sng" dirty="0">
                          <a:latin typeface="Arial" panose="020B0604020202020204" pitchFamily="34" charset="0"/>
                          <a:cs typeface="Arial" panose="020B0604020202020204" pitchFamily="34" charset="0"/>
                        </a:rPr>
                        <a:t>Do</a:t>
                      </a:r>
                    </a:p>
                    <a:p>
                      <a:pPr marL="285750" indent="-285750">
                        <a:buFont typeface="Arial" panose="020B0604020202020204" pitchFamily="34" charset="0"/>
                        <a:buChar char="•"/>
                      </a:pPr>
                      <a:r>
                        <a:rPr lang="en-US" sz="2200" dirty="0">
                          <a:latin typeface="Arial" panose="020B0604020202020204" pitchFamily="34" charset="0"/>
                          <a:cs typeface="Arial" panose="020B0604020202020204" pitchFamily="34" charset="0"/>
                        </a:rPr>
                        <a:t>I take action.</a:t>
                      </a:r>
                    </a:p>
                  </a:txBody>
                  <a:tcPr>
                    <a:solidFill>
                      <a:srgbClr val="30E845"/>
                    </a:solidFill>
                  </a:tcPr>
                </a:tc>
                <a:extLst>
                  <a:ext uri="{0D108BD9-81ED-4DB2-BD59-A6C34878D82A}">
                    <a16:rowId xmlns:a16="http://schemas.microsoft.com/office/drawing/2014/main" val="3853224330"/>
                  </a:ext>
                </a:extLst>
              </a:tr>
              <a:tr h="370840">
                <a:tc>
                  <a:txBody>
                    <a:bodyPr/>
                    <a:lstStyle/>
                    <a:p>
                      <a:r>
                        <a:rPr lang="en-US" sz="2200" b="1" u="sng" dirty="0">
                          <a:latin typeface="Arial" panose="020B0604020202020204" pitchFamily="34" charset="0"/>
                          <a:cs typeface="Arial" panose="020B0604020202020204" pitchFamily="34" charset="0"/>
                        </a:rPr>
                        <a:t>Reflect</a:t>
                      </a:r>
                    </a:p>
                    <a:p>
                      <a:pPr marL="285750" indent="-285750">
                        <a:buFont typeface="Arial" panose="020B0604020202020204" pitchFamily="34" charset="0"/>
                        <a:buChar char="•"/>
                      </a:pPr>
                      <a:r>
                        <a:rPr lang="en-US" sz="2200" dirty="0">
                          <a:latin typeface="Arial" panose="020B0604020202020204" pitchFamily="34" charset="0"/>
                          <a:cs typeface="Arial" panose="020B0604020202020204" pitchFamily="34" charset="0"/>
                        </a:rPr>
                        <a:t>I consider what I have learned about myself and others.</a:t>
                      </a:r>
                    </a:p>
                  </a:txBody>
                  <a:tcPr>
                    <a:solidFill>
                      <a:srgbClr val="46DEBF"/>
                    </a:solidFill>
                  </a:tcPr>
                </a:tc>
                <a:extLst>
                  <a:ext uri="{0D108BD9-81ED-4DB2-BD59-A6C34878D82A}">
                    <a16:rowId xmlns:a16="http://schemas.microsoft.com/office/drawing/2014/main" val="2163806468"/>
                  </a:ext>
                </a:extLst>
              </a:tr>
              <a:tr h="370840">
                <a:tc>
                  <a:txBody>
                    <a:bodyPr/>
                    <a:lstStyle/>
                    <a:p>
                      <a:r>
                        <a:rPr lang="en-US" sz="2200" b="1" u="sng" dirty="0">
                          <a:latin typeface="Arial" panose="020B0604020202020204" pitchFamily="34" charset="0"/>
                          <a:cs typeface="Arial" panose="020B0604020202020204" pitchFamily="34" charset="0"/>
                        </a:rPr>
                        <a:t>Grow</a:t>
                      </a:r>
                    </a:p>
                    <a:p>
                      <a:pPr marL="285750" indent="-285750">
                        <a:buFont typeface="Arial" panose="020B0604020202020204" pitchFamily="34" charset="0"/>
                        <a:buChar char="•"/>
                      </a:pPr>
                      <a:r>
                        <a:rPr lang="en-US" sz="2200" dirty="0">
                          <a:latin typeface="Arial" panose="020B0604020202020204" pitchFamily="34" charset="0"/>
                          <a:cs typeface="Arial" panose="020B0604020202020204" pitchFamily="34" charset="0"/>
                        </a:rPr>
                        <a:t>I think about how this experience has changed me.</a:t>
                      </a:r>
                    </a:p>
                  </a:txBody>
                  <a:tcPr>
                    <a:solidFill>
                      <a:srgbClr val="5B9BD5"/>
                    </a:solidFill>
                  </a:tcPr>
                </a:tc>
                <a:extLst>
                  <a:ext uri="{0D108BD9-81ED-4DB2-BD59-A6C34878D82A}">
                    <a16:rowId xmlns:a16="http://schemas.microsoft.com/office/drawing/2014/main" val="1192221630"/>
                  </a:ext>
                </a:extLst>
              </a:tr>
            </a:tbl>
          </a:graphicData>
        </a:graphic>
      </p:graphicFrame>
    </p:spTree>
    <p:extLst>
      <p:ext uri="{BB962C8B-B14F-4D97-AF65-F5344CB8AC3E}">
        <p14:creationId xmlns:p14="http://schemas.microsoft.com/office/powerpoint/2010/main" val="17925007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7147E18-F42E-A499-C2C3-386CF605EC95}"/>
              </a:ext>
            </a:extLst>
          </p:cNvPr>
          <p:cNvSpPr txBox="1">
            <a:spLocks/>
          </p:cNvSpPr>
          <p:nvPr/>
        </p:nvSpPr>
        <p:spPr>
          <a:xfrm>
            <a:off x="0" y="0"/>
            <a:ext cx="12192000" cy="941831"/>
          </a:xfrm>
          <a:prstGeom prst="rect">
            <a:avLst/>
          </a:prstGeom>
          <a:solidFill>
            <a:schemeClr val="accent1">
              <a:lumMod val="50000"/>
            </a:schemeClr>
          </a:solidFill>
        </p:spPr>
        <p:txBody>
          <a:bodyPr>
            <a:normAutofit fontScale="8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solidFill>
                  <a:schemeClr val="bg1"/>
                </a:solidFill>
                <a:latin typeface="Arial" panose="020B0604020202020204" pitchFamily="34" charset="0"/>
                <a:cs typeface="Arial" panose="020B0604020202020204" pitchFamily="34" charset="0"/>
              </a:rPr>
              <a:t>How do I determine a CAS experience for myself?</a:t>
            </a:r>
          </a:p>
          <a:p>
            <a:pPr algn="ctr"/>
            <a:r>
              <a:rPr lang="en-US" b="1" dirty="0">
                <a:solidFill>
                  <a:schemeClr val="bg1"/>
                </a:solidFill>
                <a:latin typeface="Arial" panose="020B0604020202020204" pitchFamily="34" charset="0"/>
                <a:cs typeface="Arial" panose="020B0604020202020204" pitchFamily="34" charset="0"/>
              </a:rPr>
              <a:t>The Learning Outcomes</a:t>
            </a:r>
          </a:p>
        </p:txBody>
      </p:sp>
      <p:graphicFrame>
        <p:nvGraphicFramePr>
          <p:cNvPr id="2" name="Table 2">
            <a:extLst>
              <a:ext uri="{FF2B5EF4-FFF2-40B4-BE49-F238E27FC236}">
                <a16:creationId xmlns:a16="http://schemas.microsoft.com/office/drawing/2014/main" id="{98659675-DDF7-EE9F-C71D-A24E229E5C43}"/>
              </a:ext>
            </a:extLst>
          </p:cNvPr>
          <p:cNvGraphicFramePr>
            <a:graphicFrameLocks noGrp="1"/>
          </p:cNvGraphicFramePr>
          <p:nvPr>
            <p:extLst>
              <p:ext uri="{D42A27DB-BD31-4B8C-83A1-F6EECF244321}">
                <p14:modId xmlns:p14="http://schemas.microsoft.com/office/powerpoint/2010/main" val="3113205419"/>
              </p:ext>
            </p:extLst>
          </p:nvPr>
        </p:nvGraphicFramePr>
        <p:xfrm>
          <a:off x="286326" y="1216398"/>
          <a:ext cx="11619348" cy="5016654"/>
        </p:xfrm>
        <a:graphic>
          <a:graphicData uri="http://schemas.openxmlformats.org/drawingml/2006/table">
            <a:tbl>
              <a:tblPr firstRow="1" bandRow="1">
                <a:tableStyleId>{5C22544A-7EE6-4342-B048-85BDC9FD1C3A}</a:tableStyleId>
              </a:tblPr>
              <a:tblGrid>
                <a:gridCol w="2904837">
                  <a:extLst>
                    <a:ext uri="{9D8B030D-6E8A-4147-A177-3AD203B41FA5}">
                      <a16:colId xmlns:a16="http://schemas.microsoft.com/office/drawing/2014/main" val="1240082229"/>
                    </a:ext>
                  </a:extLst>
                </a:gridCol>
                <a:gridCol w="968279">
                  <a:extLst>
                    <a:ext uri="{9D8B030D-6E8A-4147-A177-3AD203B41FA5}">
                      <a16:colId xmlns:a16="http://schemas.microsoft.com/office/drawing/2014/main" val="1712501712"/>
                    </a:ext>
                  </a:extLst>
                </a:gridCol>
                <a:gridCol w="1936558">
                  <a:extLst>
                    <a:ext uri="{9D8B030D-6E8A-4147-A177-3AD203B41FA5}">
                      <a16:colId xmlns:a16="http://schemas.microsoft.com/office/drawing/2014/main" val="1551134558"/>
                    </a:ext>
                  </a:extLst>
                </a:gridCol>
                <a:gridCol w="1936558">
                  <a:extLst>
                    <a:ext uri="{9D8B030D-6E8A-4147-A177-3AD203B41FA5}">
                      <a16:colId xmlns:a16="http://schemas.microsoft.com/office/drawing/2014/main" val="3507802034"/>
                    </a:ext>
                  </a:extLst>
                </a:gridCol>
                <a:gridCol w="968279">
                  <a:extLst>
                    <a:ext uri="{9D8B030D-6E8A-4147-A177-3AD203B41FA5}">
                      <a16:colId xmlns:a16="http://schemas.microsoft.com/office/drawing/2014/main" val="2177714559"/>
                    </a:ext>
                  </a:extLst>
                </a:gridCol>
                <a:gridCol w="2904837">
                  <a:extLst>
                    <a:ext uri="{9D8B030D-6E8A-4147-A177-3AD203B41FA5}">
                      <a16:colId xmlns:a16="http://schemas.microsoft.com/office/drawing/2014/main" val="3772433875"/>
                    </a:ext>
                  </a:extLst>
                </a:gridCol>
              </a:tblGrid>
              <a:tr h="2364894">
                <a:tc>
                  <a:txBody>
                    <a:bodyPr/>
                    <a:lstStyle/>
                    <a:p>
                      <a:pPr algn="ctr"/>
                      <a:r>
                        <a:rPr lang="en-US" sz="2800" b="1" dirty="0">
                          <a:solidFill>
                            <a:schemeClr val="tx1"/>
                          </a:solidFill>
                          <a:latin typeface="Arial" panose="020B0604020202020204" pitchFamily="34" charset="0"/>
                          <a:cs typeface="Arial" panose="020B0604020202020204" pitchFamily="34" charset="0"/>
                        </a:rPr>
                        <a:t>LO1: </a:t>
                      </a:r>
                      <a:r>
                        <a:rPr lang="en-US" sz="2800" b="0" dirty="0">
                          <a:solidFill>
                            <a:schemeClr val="tx1"/>
                          </a:solidFill>
                          <a:latin typeface="Arial" panose="020B0604020202020204" pitchFamily="34" charset="0"/>
                          <a:cs typeface="Arial" panose="020B0604020202020204" pitchFamily="34" charset="0"/>
                        </a:rPr>
                        <a:t>Identify own strengths and develop areas for growth.</a:t>
                      </a:r>
                    </a:p>
                    <a:p>
                      <a:pPr algn="ctr"/>
                      <a:endParaRPr lang="en-US" sz="2400" b="0" dirty="0">
                        <a:solidFill>
                          <a:schemeClr val="tx1"/>
                        </a:solidFill>
                        <a:latin typeface="Arial" panose="020B0604020202020204" pitchFamily="34" charset="0"/>
                        <a:cs typeface="Arial" panose="020B0604020202020204" pitchFamily="34" charset="0"/>
                      </a:endParaRPr>
                    </a:p>
                    <a:p>
                      <a:pPr algn="ctr"/>
                      <a:endParaRPr lang="en-US" sz="24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gridSpan="2">
                  <a:txBody>
                    <a:bodyPr/>
                    <a:lstStyle/>
                    <a:p>
                      <a:pPr algn="ctr"/>
                      <a:r>
                        <a:rPr lang="en-US" sz="2400" b="1" dirty="0">
                          <a:solidFill>
                            <a:schemeClr val="tx1"/>
                          </a:solidFill>
                          <a:latin typeface="Arial" panose="020B0604020202020204" pitchFamily="34" charset="0"/>
                          <a:cs typeface="Arial" panose="020B0604020202020204" pitchFamily="34" charset="0"/>
                        </a:rPr>
                        <a:t>LO2: </a:t>
                      </a:r>
                      <a:r>
                        <a:rPr lang="en-US" sz="2400" b="0" dirty="0">
                          <a:solidFill>
                            <a:schemeClr val="tx1"/>
                          </a:solidFill>
                          <a:latin typeface="Arial" panose="020B0604020202020204" pitchFamily="34" charset="0"/>
                          <a:cs typeface="Arial" panose="020B0604020202020204" pitchFamily="34" charset="0"/>
                        </a:rPr>
                        <a:t>Demonstrate that challenges have been undertaken, developing new skills in the process.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US"/>
                    </a:p>
                  </a:txBody>
                  <a:tcPr/>
                </a:tc>
                <a:tc gridSpan="2">
                  <a:txBody>
                    <a:bodyPr/>
                    <a:lstStyle/>
                    <a:p>
                      <a:pPr algn="ctr"/>
                      <a:r>
                        <a:rPr lang="en-US" sz="2800" b="1" dirty="0">
                          <a:solidFill>
                            <a:schemeClr val="tx1"/>
                          </a:solidFill>
                          <a:latin typeface="Arial" panose="020B0604020202020204" pitchFamily="34" charset="0"/>
                          <a:cs typeface="Arial" panose="020B0604020202020204" pitchFamily="34" charset="0"/>
                        </a:rPr>
                        <a:t>LO3: </a:t>
                      </a:r>
                      <a:r>
                        <a:rPr lang="en-US" sz="2800" b="0" dirty="0">
                          <a:solidFill>
                            <a:schemeClr val="tx1"/>
                          </a:solidFill>
                          <a:latin typeface="Arial" panose="020B0604020202020204" pitchFamily="34" charset="0"/>
                          <a:cs typeface="Arial" panose="020B0604020202020204" pitchFamily="34" charset="0"/>
                        </a:rPr>
                        <a:t>Demonstrate how to initiate and plan a CAS experience.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hMerge="1">
                  <a:txBody>
                    <a:bodyPr/>
                    <a:lstStyle/>
                    <a:p>
                      <a:endParaRPr lang="en-US"/>
                    </a:p>
                  </a:txBody>
                  <a:tcPr/>
                </a:tc>
                <a:tc>
                  <a:txBody>
                    <a:bodyPr/>
                    <a:lstStyle/>
                    <a:p>
                      <a:pPr algn="ctr"/>
                      <a:r>
                        <a:rPr lang="en-US" sz="2800" b="1" dirty="0">
                          <a:solidFill>
                            <a:schemeClr val="tx1"/>
                          </a:solidFill>
                          <a:latin typeface="Arial" panose="020B0604020202020204" pitchFamily="34" charset="0"/>
                          <a:cs typeface="Arial" panose="020B0604020202020204" pitchFamily="34" charset="0"/>
                        </a:rPr>
                        <a:t>LO4: </a:t>
                      </a:r>
                      <a:r>
                        <a:rPr lang="en-US" sz="2800" b="0" dirty="0">
                          <a:solidFill>
                            <a:schemeClr val="tx1"/>
                          </a:solidFill>
                          <a:latin typeface="Arial" panose="020B0604020202020204" pitchFamily="34" charset="0"/>
                          <a:cs typeface="Arial" panose="020B0604020202020204" pitchFamily="34" charset="0"/>
                        </a:rPr>
                        <a:t>Show commitment and perseverance in CAS experiences.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650704584"/>
                  </a:ext>
                </a:extLst>
              </a:tr>
              <a:tr h="2364894">
                <a:tc gridSpan="2">
                  <a:txBody>
                    <a:bodyPr/>
                    <a:lstStyle/>
                    <a:p>
                      <a:pPr algn="ctr"/>
                      <a:r>
                        <a:rPr lang="en-US" sz="2800" b="1" dirty="0">
                          <a:solidFill>
                            <a:schemeClr val="tx1"/>
                          </a:solidFill>
                          <a:latin typeface="Arial" panose="020B0604020202020204" pitchFamily="34" charset="0"/>
                          <a:cs typeface="Arial" panose="020B0604020202020204" pitchFamily="34" charset="0"/>
                        </a:rPr>
                        <a:t>LO5: </a:t>
                      </a:r>
                      <a:r>
                        <a:rPr lang="en-US" sz="2800" b="0" dirty="0">
                          <a:solidFill>
                            <a:schemeClr val="tx1"/>
                          </a:solidFill>
                          <a:latin typeface="Arial" panose="020B0604020202020204" pitchFamily="34" charset="0"/>
                          <a:cs typeface="Arial" panose="020B0604020202020204" pitchFamily="34" charset="0"/>
                        </a:rPr>
                        <a:t>Demonstrate the skills and recognize the benefits of working collaboratively.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hMerge="1">
                  <a:txBody>
                    <a:bodyPr/>
                    <a:lstStyle/>
                    <a:p>
                      <a:r>
                        <a:rPr lang="en-US" sz="2000" b="1" dirty="0">
                          <a:solidFill>
                            <a:schemeClr val="tx1"/>
                          </a:solidFill>
                          <a:latin typeface="Arial" panose="020B0604020202020204" pitchFamily="34" charset="0"/>
                          <a:cs typeface="Arial" panose="020B0604020202020204" pitchFamily="34" charset="0"/>
                        </a:rPr>
                        <a:t>LO6: </a:t>
                      </a:r>
                      <a:r>
                        <a:rPr lang="en-US" sz="2000" b="0" dirty="0">
                          <a:solidFill>
                            <a:schemeClr val="tx1"/>
                          </a:solidFill>
                          <a:latin typeface="Arial" panose="020B0604020202020204" pitchFamily="34" charset="0"/>
                          <a:cs typeface="Arial" panose="020B0604020202020204" pitchFamily="34" charset="0"/>
                        </a:rPr>
                        <a:t>Demonstrate engagement with issues of global significance.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a:solidFill>
                            <a:schemeClr val="tx1"/>
                          </a:solidFill>
                          <a:latin typeface="Arial" panose="020B0604020202020204" pitchFamily="34" charset="0"/>
                          <a:cs typeface="Arial" panose="020B0604020202020204" pitchFamily="34" charset="0"/>
                        </a:rPr>
                        <a:t>LO6: </a:t>
                      </a:r>
                      <a:r>
                        <a:rPr lang="en-US" sz="2800" b="0" dirty="0">
                          <a:solidFill>
                            <a:schemeClr val="tx1"/>
                          </a:solidFill>
                          <a:latin typeface="Arial" panose="020B0604020202020204" pitchFamily="34" charset="0"/>
                          <a:cs typeface="Arial" panose="020B0604020202020204" pitchFamily="34" charset="0"/>
                        </a:rPr>
                        <a:t>Demonstrate engagement with issues of global significance.</a:t>
                      </a:r>
                    </a:p>
                    <a:p>
                      <a:pPr algn="ctr"/>
                      <a:endParaRPr lang="en-US" sz="28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hMerge="1">
                  <a:txBody>
                    <a:bodyPr/>
                    <a:lstStyle/>
                    <a:p>
                      <a:r>
                        <a:rPr lang="en-US" sz="2000" b="1" dirty="0">
                          <a:solidFill>
                            <a:schemeClr val="tx1"/>
                          </a:solidFill>
                          <a:latin typeface="Arial" panose="020B0604020202020204" pitchFamily="34" charset="0"/>
                          <a:cs typeface="Arial" panose="020B0604020202020204" pitchFamily="34" charset="0"/>
                        </a:rPr>
                        <a:t>LO7: </a:t>
                      </a:r>
                      <a:r>
                        <a:rPr lang="en-US" sz="2000" b="0" dirty="0" err="1">
                          <a:solidFill>
                            <a:schemeClr val="tx1"/>
                          </a:solidFill>
                          <a:latin typeface="Arial" panose="020B0604020202020204" pitchFamily="34" charset="0"/>
                          <a:cs typeface="Arial" panose="020B0604020202020204" pitchFamily="34" charset="0"/>
                        </a:rPr>
                        <a:t>Recognise</a:t>
                      </a:r>
                      <a:r>
                        <a:rPr lang="en-US" sz="2000" b="0" dirty="0">
                          <a:solidFill>
                            <a:schemeClr val="tx1"/>
                          </a:solidFill>
                          <a:latin typeface="Arial" panose="020B0604020202020204" pitchFamily="34" charset="0"/>
                          <a:cs typeface="Arial" panose="020B0604020202020204" pitchFamily="34" charset="0"/>
                        </a:rPr>
                        <a:t> and consider the ethics of choices and actions.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a:solidFill>
                            <a:schemeClr val="tx1"/>
                          </a:solidFill>
                          <a:latin typeface="Arial" panose="020B0604020202020204" pitchFamily="34" charset="0"/>
                          <a:cs typeface="Arial" panose="020B0604020202020204" pitchFamily="34" charset="0"/>
                        </a:rPr>
                        <a:t>LO7: </a:t>
                      </a:r>
                      <a:r>
                        <a:rPr lang="en-US" sz="2800" b="0" dirty="0" err="1">
                          <a:solidFill>
                            <a:schemeClr val="tx1"/>
                          </a:solidFill>
                          <a:latin typeface="Arial" panose="020B0604020202020204" pitchFamily="34" charset="0"/>
                          <a:cs typeface="Arial" panose="020B0604020202020204" pitchFamily="34" charset="0"/>
                        </a:rPr>
                        <a:t>Recognise</a:t>
                      </a:r>
                      <a:r>
                        <a:rPr lang="en-US" sz="2800" b="0" dirty="0">
                          <a:solidFill>
                            <a:schemeClr val="tx1"/>
                          </a:solidFill>
                          <a:latin typeface="Arial" panose="020B0604020202020204" pitchFamily="34" charset="0"/>
                          <a:cs typeface="Arial" panose="020B0604020202020204" pitchFamily="34" charset="0"/>
                        </a:rPr>
                        <a:t> and consider the ethics of choices and actions.</a:t>
                      </a:r>
                    </a:p>
                    <a:p>
                      <a:pPr algn="ctr"/>
                      <a:endParaRPr lang="en-US" sz="28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hMerge="1">
                  <a:txBody>
                    <a:bodyPr/>
                    <a:lstStyle/>
                    <a:p>
                      <a:endParaRPr lang="en-US" sz="20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02287851"/>
                  </a:ext>
                </a:extLst>
              </a:tr>
            </a:tbl>
          </a:graphicData>
        </a:graphic>
      </p:graphicFrame>
      <p:sp>
        <p:nvSpPr>
          <p:cNvPr id="3" name="TextBox 2">
            <a:extLst>
              <a:ext uri="{FF2B5EF4-FFF2-40B4-BE49-F238E27FC236}">
                <a16:creationId xmlns:a16="http://schemas.microsoft.com/office/drawing/2014/main" id="{472160BC-A45E-025A-1B79-0F1769E1ABD3}"/>
              </a:ext>
            </a:extLst>
          </p:cNvPr>
          <p:cNvSpPr txBox="1"/>
          <p:nvPr/>
        </p:nvSpPr>
        <p:spPr>
          <a:xfrm>
            <a:off x="1792593" y="1462567"/>
            <a:ext cx="8460509" cy="4524315"/>
          </a:xfrm>
          <a:prstGeom prst="rect">
            <a:avLst/>
          </a:prstGeom>
          <a:solidFill>
            <a:schemeClr val="bg1"/>
          </a:solidFill>
          <a:ln w="38100">
            <a:solidFill>
              <a:schemeClr val="tx1"/>
            </a:solidFill>
          </a:ln>
        </p:spPr>
        <p:txBody>
          <a:bodyPr wrap="square" rtlCol="0">
            <a:spAutoFit/>
          </a:bodyPr>
          <a:lstStyle/>
          <a:p>
            <a:r>
              <a:rPr lang="en-US" sz="2400" dirty="0">
                <a:latin typeface="Arial" panose="020B0604020202020204" pitchFamily="34" charset="0"/>
                <a:cs typeface="Arial" panose="020B0604020202020204" pitchFamily="34" charset="0"/>
              </a:rPr>
              <a:t>Your CAS </a:t>
            </a:r>
            <a:r>
              <a:rPr lang="en-US" sz="2400" dirty="0" err="1">
                <a:latin typeface="Arial" panose="020B0604020202020204" pitchFamily="34" charset="0"/>
                <a:cs typeface="Arial" panose="020B0604020202020204" pitchFamily="34" charset="0"/>
              </a:rPr>
              <a:t>programme</a:t>
            </a:r>
            <a:r>
              <a:rPr lang="en-US" sz="2400" dirty="0">
                <a:latin typeface="Arial" panose="020B0604020202020204" pitchFamily="34" charset="0"/>
                <a:cs typeface="Arial" panose="020B0604020202020204" pitchFamily="34" charset="0"/>
              </a:rPr>
              <a:t> is determined by the experiences you choose to pursue but they should help you to fulfil the following seven Learning Outcomes.</a:t>
            </a: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These outcomes are at the heart of CAS because they encourage you to challenge yourself, reflect on your experiences and grow into a more confident, compassionate and well-rounded individual.</a:t>
            </a: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When going through the CAS cycle, your thinking around these outcomes will play a central role to the success of your CAS experience.</a:t>
            </a:r>
          </a:p>
        </p:txBody>
      </p:sp>
    </p:spTree>
    <p:extLst>
      <p:ext uri="{BB962C8B-B14F-4D97-AF65-F5344CB8AC3E}">
        <p14:creationId xmlns:p14="http://schemas.microsoft.com/office/powerpoint/2010/main" val="534086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81F2AC1-DB6B-FDA4-E069-BBF14FDAD24B}"/>
              </a:ext>
            </a:extLst>
          </p:cNvPr>
          <p:cNvSpPr txBox="1">
            <a:spLocks/>
          </p:cNvSpPr>
          <p:nvPr/>
        </p:nvSpPr>
        <p:spPr>
          <a:xfrm>
            <a:off x="0" y="-24257"/>
            <a:ext cx="12192000" cy="946656"/>
          </a:xfrm>
          <a:prstGeom prst="rect">
            <a:avLst/>
          </a:prstGeom>
          <a:solidFill>
            <a:schemeClr val="accent1">
              <a:lumMod val="50000"/>
            </a:schemeClr>
          </a:solidFill>
        </p:spPr>
        <p:txBody>
          <a:bodyPr>
            <a:normAutofit fontScale="8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solidFill>
                  <a:schemeClr val="bg1"/>
                </a:solidFill>
                <a:latin typeface="Arial" panose="020B0604020202020204" pitchFamily="34" charset="0"/>
                <a:cs typeface="Arial" panose="020B0604020202020204" pitchFamily="34" charset="0"/>
              </a:rPr>
              <a:t>CAS experiences and Learning Outcomes:</a:t>
            </a:r>
          </a:p>
          <a:p>
            <a:pPr algn="ctr"/>
            <a:r>
              <a:rPr lang="en-US" b="1" dirty="0">
                <a:solidFill>
                  <a:schemeClr val="bg1"/>
                </a:solidFill>
                <a:latin typeface="Arial" panose="020B0604020202020204" pitchFamily="34" charset="0"/>
                <a:cs typeface="Arial" panose="020B0604020202020204" pitchFamily="34" charset="0"/>
              </a:rPr>
              <a:t>The Learning Outcome marketplace</a:t>
            </a:r>
          </a:p>
        </p:txBody>
      </p:sp>
      <p:graphicFrame>
        <p:nvGraphicFramePr>
          <p:cNvPr id="9" name="Table 9">
            <a:extLst>
              <a:ext uri="{FF2B5EF4-FFF2-40B4-BE49-F238E27FC236}">
                <a16:creationId xmlns:a16="http://schemas.microsoft.com/office/drawing/2014/main" id="{EECE6A12-E4D9-D3C8-CB6B-6E8168D9B710}"/>
              </a:ext>
            </a:extLst>
          </p:cNvPr>
          <p:cNvGraphicFramePr>
            <a:graphicFrameLocks noGrp="1"/>
          </p:cNvGraphicFramePr>
          <p:nvPr>
            <p:ph idx="1"/>
            <p:extLst>
              <p:ext uri="{D42A27DB-BD31-4B8C-83A1-F6EECF244321}">
                <p14:modId xmlns:p14="http://schemas.microsoft.com/office/powerpoint/2010/main" val="4076010925"/>
              </p:ext>
            </p:extLst>
          </p:nvPr>
        </p:nvGraphicFramePr>
        <p:xfrm>
          <a:off x="335280" y="1158113"/>
          <a:ext cx="11521440" cy="5303520"/>
        </p:xfrm>
        <a:graphic>
          <a:graphicData uri="http://schemas.openxmlformats.org/drawingml/2006/table">
            <a:tbl>
              <a:tblPr firstRow="1" bandRow="1">
                <a:tableStyleId>{5C22544A-7EE6-4342-B048-85BDC9FD1C3A}</a:tableStyleId>
              </a:tblPr>
              <a:tblGrid>
                <a:gridCol w="1920240">
                  <a:extLst>
                    <a:ext uri="{9D8B030D-6E8A-4147-A177-3AD203B41FA5}">
                      <a16:colId xmlns:a16="http://schemas.microsoft.com/office/drawing/2014/main" val="2634632073"/>
                    </a:ext>
                  </a:extLst>
                </a:gridCol>
                <a:gridCol w="1920240">
                  <a:extLst>
                    <a:ext uri="{9D8B030D-6E8A-4147-A177-3AD203B41FA5}">
                      <a16:colId xmlns:a16="http://schemas.microsoft.com/office/drawing/2014/main" val="2304559440"/>
                    </a:ext>
                  </a:extLst>
                </a:gridCol>
                <a:gridCol w="1920240">
                  <a:extLst>
                    <a:ext uri="{9D8B030D-6E8A-4147-A177-3AD203B41FA5}">
                      <a16:colId xmlns:a16="http://schemas.microsoft.com/office/drawing/2014/main" val="262847866"/>
                    </a:ext>
                  </a:extLst>
                </a:gridCol>
                <a:gridCol w="1920240">
                  <a:extLst>
                    <a:ext uri="{9D8B030D-6E8A-4147-A177-3AD203B41FA5}">
                      <a16:colId xmlns:a16="http://schemas.microsoft.com/office/drawing/2014/main" val="1533941808"/>
                    </a:ext>
                  </a:extLst>
                </a:gridCol>
                <a:gridCol w="1920240">
                  <a:extLst>
                    <a:ext uri="{9D8B030D-6E8A-4147-A177-3AD203B41FA5}">
                      <a16:colId xmlns:a16="http://schemas.microsoft.com/office/drawing/2014/main" val="493143904"/>
                    </a:ext>
                  </a:extLst>
                </a:gridCol>
                <a:gridCol w="1920240">
                  <a:extLst>
                    <a:ext uri="{9D8B030D-6E8A-4147-A177-3AD203B41FA5}">
                      <a16:colId xmlns:a16="http://schemas.microsoft.com/office/drawing/2014/main" val="2223608116"/>
                    </a:ext>
                  </a:extLst>
                </a:gridCol>
              </a:tblGrid>
              <a:tr h="370840">
                <a:tc>
                  <a:txBody>
                    <a:bodyPr/>
                    <a:lstStyle/>
                    <a:p>
                      <a:pPr algn="ctr"/>
                      <a:r>
                        <a:rPr lang="en-US" sz="2800" b="0" dirty="0">
                          <a:solidFill>
                            <a:schemeClr val="tx1"/>
                          </a:solidFill>
                          <a:latin typeface="Arial" panose="020B0604020202020204" pitchFamily="34" charset="0"/>
                          <a:cs typeface="Arial" panose="020B0604020202020204" pitchFamily="34" charset="0"/>
                        </a:rPr>
                        <a:t>Learning to scuba dive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sz="2800" b="0" dirty="0" err="1">
                          <a:solidFill>
                            <a:schemeClr val="tx1"/>
                          </a:solidFill>
                          <a:latin typeface="Arial" panose="020B0604020202020204" pitchFamily="34" charset="0"/>
                          <a:cs typeface="Arial" panose="020B0604020202020204" pitchFamily="34" charset="0"/>
                        </a:rPr>
                        <a:t>Organise</a:t>
                      </a:r>
                      <a:r>
                        <a:rPr lang="en-US" sz="2800" b="0" dirty="0">
                          <a:solidFill>
                            <a:schemeClr val="tx1"/>
                          </a:solidFill>
                          <a:latin typeface="Arial" panose="020B0604020202020204" pitchFamily="34" charset="0"/>
                          <a:cs typeface="Arial" panose="020B0604020202020204" pitchFamily="34" charset="0"/>
                        </a:rPr>
                        <a:t> a charity fun run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US" sz="2800" b="0" dirty="0">
                          <a:solidFill>
                            <a:schemeClr val="tx1"/>
                          </a:solidFill>
                          <a:latin typeface="Arial" panose="020B0604020202020204" pitchFamily="34" charset="0"/>
                          <a:cs typeface="Arial" panose="020B0604020202020204" pitchFamily="34" charset="0"/>
                        </a:rPr>
                        <a:t>Direct the school play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en-US" sz="2800" b="0" dirty="0">
                          <a:solidFill>
                            <a:schemeClr val="tx1"/>
                          </a:solidFill>
                          <a:latin typeface="Arial" panose="020B0604020202020204" pitchFamily="34" charset="0"/>
                          <a:cs typeface="Arial" panose="020B0604020202020204" pitchFamily="34" charset="0"/>
                        </a:rPr>
                        <a:t>Start a debating club</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en-US" sz="2800" b="0" dirty="0">
                          <a:solidFill>
                            <a:schemeClr val="tx1"/>
                          </a:solidFill>
                          <a:latin typeface="Arial" panose="020B0604020202020204" pitchFamily="34" charset="0"/>
                          <a:cs typeface="Arial" panose="020B0604020202020204" pitchFamily="34" charset="0"/>
                        </a:rPr>
                        <a:t>Coach a Year 7 sports team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a:txBody>
                    <a:bodyPr/>
                    <a:lstStyle/>
                    <a:p>
                      <a:pPr algn="ctr"/>
                      <a:r>
                        <a:rPr lang="en-US" sz="2800" b="0" dirty="0">
                          <a:solidFill>
                            <a:schemeClr val="tx1"/>
                          </a:solidFill>
                          <a:latin typeface="Arial" panose="020B0604020202020204" pitchFamily="34" charset="0"/>
                          <a:cs typeface="Arial" panose="020B0604020202020204" pitchFamily="34" charset="0"/>
                        </a:rPr>
                        <a:t>Take part in a beach clean-up and environmental campaign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3579718917"/>
                  </a:ext>
                </a:extLst>
              </a:tr>
              <a:tr h="370840">
                <a:tc>
                  <a:txBody>
                    <a:bodyPr/>
                    <a:lstStyle/>
                    <a:p>
                      <a:pPr algn="ctr"/>
                      <a:r>
                        <a:rPr lang="en-US" sz="2800" b="0" dirty="0">
                          <a:solidFill>
                            <a:schemeClr val="tx1"/>
                          </a:solidFill>
                          <a:latin typeface="Arial" panose="020B0604020202020204" pitchFamily="34" charset="0"/>
                          <a:cs typeface="Arial" panose="020B0604020202020204" pitchFamily="34" charset="0"/>
                        </a:rPr>
                        <a:t>Learn </a:t>
                      </a:r>
                      <a:r>
                        <a:rPr lang="en-US" sz="2000" b="0" dirty="0">
                          <a:solidFill>
                            <a:schemeClr val="tx1"/>
                          </a:solidFill>
                          <a:latin typeface="Arial" panose="020B0604020202020204" pitchFamily="34" charset="0"/>
                          <a:cs typeface="Arial" panose="020B0604020202020204" pitchFamily="34" charset="0"/>
                        </a:rPr>
                        <a:t>conversational</a:t>
                      </a:r>
                      <a:r>
                        <a:rPr lang="en-US" sz="2800" b="0" dirty="0">
                          <a:solidFill>
                            <a:schemeClr val="tx1"/>
                          </a:solidFill>
                          <a:latin typeface="Arial" panose="020B0604020202020204" pitchFamily="34" charset="0"/>
                          <a:cs typeface="Arial" panose="020B0604020202020204" pitchFamily="34" charset="0"/>
                        </a:rPr>
                        <a:t> </a:t>
                      </a:r>
                      <a:r>
                        <a:rPr lang="en-US" sz="2400" b="0" dirty="0">
                          <a:solidFill>
                            <a:schemeClr val="tx1"/>
                          </a:solidFill>
                          <a:latin typeface="Arial" panose="020B0604020202020204" pitchFamily="34" charset="0"/>
                          <a:cs typeface="Arial" panose="020B0604020202020204" pitchFamily="34" charset="0"/>
                        </a:rPr>
                        <a:t>Vietnamese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en-US" sz="2800" b="0" dirty="0">
                          <a:solidFill>
                            <a:schemeClr val="tx1"/>
                          </a:solidFill>
                          <a:latin typeface="Arial" panose="020B0604020202020204" pitchFamily="34" charset="0"/>
                          <a:cs typeface="Arial" panose="020B0604020202020204" pitchFamily="34" charset="0"/>
                        </a:rPr>
                        <a:t>Volunteer at an animal shelter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r>
                        <a:rPr lang="en-US" sz="2800" b="0" dirty="0">
                          <a:solidFill>
                            <a:schemeClr val="tx1"/>
                          </a:solidFill>
                          <a:latin typeface="Arial" panose="020B0604020202020204" pitchFamily="34" charset="0"/>
                          <a:cs typeface="Arial" panose="020B0604020202020204" pitchFamily="34" charset="0"/>
                        </a:rPr>
                        <a:t>Create a mental health awareness campaign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a:txBody>
                    <a:bodyPr/>
                    <a:lstStyle/>
                    <a:p>
                      <a:pPr algn="ctr"/>
                      <a:r>
                        <a:rPr lang="en-US" sz="2800" b="0" dirty="0">
                          <a:solidFill>
                            <a:schemeClr val="tx1"/>
                          </a:solidFill>
                          <a:latin typeface="Arial" panose="020B0604020202020204" pitchFamily="34" charset="0"/>
                          <a:cs typeface="Arial" panose="020B0604020202020204" pitchFamily="34" charset="0"/>
                        </a:rPr>
                        <a:t>Complete the Duke of Edinburgh Award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sz="2800" b="0" dirty="0" err="1">
                          <a:solidFill>
                            <a:schemeClr val="tx1"/>
                          </a:solidFill>
                          <a:latin typeface="Arial" panose="020B0604020202020204" pitchFamily="34" charset="0"/>
                          <a:cs typeface="Arial" panose="020B0604020202020204" pitchFamily="34" charset="0"/>
                        </a:rPr>
                        <a:t>Organise</a:t>
                      </a:r>
                      <a:r>
                        <a:rPr lang="en-US" sz="2800" b="0" dirty="0">
                          <a:solidFill>
                            <a:schemeClr val="tx1"/>
                          </a:solidFill>
                          <a:latin typeface="Arial" panose="020B0604020202020204" pitchFamily="34" charset="0"/>
                          <a:cs typeface="Arial" panose="020B0604020202020204" pitchFamily="34" charset="0"/>
                        </a:rPr>
                        <a:t> a student art exhibition for charity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US" sz="2800" b="0" dirty="0">
                          <a:solidFill>
                            <a:schemeClr val="tx1"/>
                          </a:solidFill>
                          <a:latin typeface="Arial" panose="020B0604020202020204" pitchFamily="34" charset="0"/>
                          <a:cs typeface="Arial" panose="020B0604020202020204" pitchFamily="34" charset="0"/>
                        </a:rPr>
                        <a:t>Start a reading club for younger pupils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886793003"/>
                  </a:ext>
                </a:extLst>
              </a:tr>
            </a:tbl>
          </a:graphicData>
        </a:graphic>
      </p:graphicFrame>
      <p:sp>
        <p:nvSpPr>
          <p:cNvPr id="10" name="TextBox 9">
            <a:extLst>
              <a:ext uri="{FF2B5EF4-FFF2-40B4-BE49-F238E27FC236}">
                <a16:creationId xmlns:a16="http://schemas.microsoft.com/office/drawing/2014/main" id="{62B4F899-24EA-172F-49D8-23D55973C2B8}"/>
              </a:ext>
            </a:extLst>
          </p:cNvPr>
          <p:cNvSpPr txBox="1"/>
          <p:nvPr/>
        </p:nvSpPr>
        <p:spPr>
          <a:xfrm>
            <a:off x="495300" y="1393827"/>
            <a:ext cx="11201400" cy="4832092"/>
          </a:xfrm>
          <a:prstGeom prst="rect">
            <a:avLst/>
          </a:prstGeom>
          <a:solidFill>
            <a:schemeClr val="bg1"/>
          </a:solidFill>
          <a:ln w="38100">
            <a:solidFill>
              <a:srgbClr val="002060"/>
            </a:solidFill>
          </a:ln>
        </p:spPr>
        <p:txBody>
          <a:bodyPr wrap="square" rtlCol="0">
            <a:spAutoFit/>
          </a:bodyPr>
          <a:lstStyle/>
          <a:p>
            <a:r>
              <a:rPr lang="en-US" sz="2200" dirty="0">
                <a:latin typeface="Arial" panose="020B0604020202020204" pitchFamily="34" charset="0"/>
                <a:cs typeface="Arial" panose="020B0604020202020204" pitchFamily="34" charset="0"/>
              </a:rPr>
              <a:t>Around the room you will find a range of possible CAS experiences.</a:t>
            </a:r>
          </a:p>
          <a:p>
            <a:r>
              <a:rPr lang="en-US" sz="2200" dirty="0">
                <a:latin typeface="Arial" panose="020B0604020202020204" pitchFamily="34" charset="0"/>
                <a:cs typeface="Arial" panose="020B0604020202020204" pitchFamily="34" charset="0"/>
              </a:rPr>
              <a:t>Your challenge is to visit as many experiences as you can.</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For each experience:</a:t>
            </a:r>
          </a:p>
          <a:p>
            <a:pPr lvl="1">
              <a:buFont typeface="+mj-lt"/>
              <a:buAutoNum type="arabicPeriod"/>
            </a:pPr>
            <a:r>
              <a:rPr lang="en-US" sz="2200" dirty="0">
                <a:latin typeface="Arial" panose="020B0604020202020204" pitchFamily="34" charset="0"/>
                <a:cs typeface="Arial" panose="020B0604020202020204" pitchFamily="34" charset="0"/>
              </a:rPr>
              <a:t>Decide which CAS Learning Outcome is best demonstrated.</a:t>
            </a:r>
          </a:p>
          <a:p>
            <a:pPr lvl="1">
              <a:buFont typeface="+mj-lt"/>
              <a:buAutoNum type="arabicPeriod"/>
            </a:pPr>
            <a:r>
              <a:rPr lang="en-US" sz="2200" dirty="0">
                <a:latin typeface="Arial" panose="020B0604020202020204" pitchFamily="34" charset="0"/>
                <a:cs typeface="Arial" panose="020B0604020202020204" pitchFamily="34" charset="0"/>
              </a:rPr>
              <a:t>Write your chosen Learning Outcome on the sheet.</a:t>
            </a:r>
          </a:p>
          <a:p>
            <a:pPr lvl="1">
              <a:buFont typeface="+mj-lt"/>
              <a:buAutoNum type="arabicPeriod"/>
            </a:pPr>
            <a:r>
              <a:rPr lang="en-US" sz="2200" dirty="0">
                <a:latin typeface="Arial" panose="020B0604020202020204" pitchFamily="34" charset="0"/>
                <a:cs typeface="Arial" panose="020B0604020202020204" pitchFamily="34" charset="0"/>
              </a:rPr>
              <a:t>Explain why you selected it.</a:t>
            </a:r>
          </a:p>
          <a:p>
            <a:pPr>
              <a:buFont typeface="+mj-lt"/>
              <a:buAutoNum type="arabicPeriod"/>
            </a:pPr>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As you move around the room, read the ideas left by other groups.</a:t>
            </a:r>
          </a:p>
          <a:p>
            <a:pPr lvl="1">
              <a:buFont typeface="Arial" panose="020B0604020202020204" pitchFamily="34" charset="0"/>
              <a:buChar char="•"/>
            </a:pPr>
            <a:r>
              <a:rPr lang="en-US" sz="2200" dirty="0">
                <a:latin typeface="Arial" panose="020B0604020202020204" pitchFamily="34" charset="0"/>
                <a:cs typeface="Arial" panose="020B0604020202020204" pitchFamily="34" charset="0"/>
              </a:rPr>
              <a:t>Do you agree with their choice?</a:t>
            </a:r>
          </a:p>
          <a:p>
            <a:pPr lvl="1">
              <a:buFont typeface="Arial" panose="020B0604020202020204" pitchFamily="34" charset="0"/>
              <a:buChar char="•"/>
            </a:pPr>
            <a:r>
              <a:rPr lang="en-US" sz="2200" dirty="0">
                <a:latin typeface="Arial" panose="020B0604020202020204" pitchFamily="34" charset="0"/>
                <a:cs typeface="Arial" panose="020B0604020202020204" pitchFamily="34" charset="0"/>
              </a:rPr>
              <a:t>Could the experience demonstrate a different Learning Outcome?</a:t>
            </a:r>
          </a:p>
          <a:p>
            <a:pPr lvl="1">
              <a:buFont typeface="Arial" panose="020B0604020202020204" pitchFamily="34" charset="0"/>
              <a:buChar char="•"/>
            </a:pPr>
            <a:r>
              <a:rPr lang="en-US" sz="2200" dirty="0">
                <a:latin typeface="Arial" panose="020B0604020202020204" pitchFamily="34" charset="0"/>
                <a:cs typeface="Arial" panose="020B0604020202020204" pitchFamily="34" charset="0"/>
              </a:rPr>
              <a:t>Can one experience demonstrate more than one Learning Outcome?</a:t>
            </a:r>
          </a:p>
          <a:p>
            <a:pPr lvl="1"/>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Be ready to discuss your ideas with the class.</a:t>
            </a:r>
          </a:p>
        </p:txBody>
      </p:sp>
    </p:spTree>
    <p:extLst>
      <p:ext uri="{BB962C8B-B14F-4D97-AF65-F5344CB8AC3E}">
        <p14:creationId xmlns:p14="http://schemas.microsoft.com/office/powerpoint/2010/main" val="3124242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a:extLst>
              <a:ext uri="{FF2B5EF4-FFF2-40B4-BE49-F238E27FC236}">
                <a16:creationId xmlns:a16="http://schemas.microsoft.com/office/drawing/2014/main" id="{0E1D2458-3DFA-8D83-91E4-89D5E53D3AE9}"/>
              </a:ext>
            </a:extLst>
          </p:cNvPr>
          <p:cNvSpPr txBox="1">
            <a:spLocks/>
          </p:cNvSpPr>
          <p:nvPr/>
        </p:nvSpPr>
        <p:spPr>
          <a:xfrm>
            <a:off x="0" y="3175"/>
            <a:ext cx="12192000" cy="673481"/>
          </a:xfrm>
          <a:prstGeom prst="rect">
            <a:avLst/>
          </a:prstGeom>
          <a:solidFill>
            <a:schemeClr val="accent1">
              <a:lumMod val="50000"/>
            </a:schemeClr>
          </a:solidFill>
        </p:spPr>
        <p:txBody>
          <a:bodyP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solidFill>
                  <a:schemeClr val="bg1"/>
                </a:solidFill>
                <a:latin typeface="Arial" panose="020B0604020202020204" pitchFamily="34" charset="0"/>
                <a:cs typeface="Arial" panose="020B0604020202020204" pitchFamily="34" charset="0"/>
              </a:rPr>
              <a:t>What could my CAS look like?</a:t>
            </a:r>
          </a:p>
        </p:txBody>
      </p:sp>
      <p:pic>
        <p:nvPicPr>
          <p:cNvPr id="8" name="Picture 7">
            <a:extLst>
              <a:ext uri="{FF2B5EF4-FFF2-40B4-BE49-F238E27FC236}">
                <a16:creationId xmlns:a16="http://schemas.microsoft.com/office/drawing/2014/main" id="{E8D7998D-E0C1-EF55-4877-CF2FA1F754AA}"/>
              </a:ext>
            </a:extLst>
          </p:cNvPr>
          <p:cNvPicPr>
            <a:picLocks noChangeAspect="1"/>
          </p:cNvPicPr>
          <p:nvPr/>
        </p:nvPicPr>
        <p:blipFill>
          <a:blip r:embed="rId2"/>
          <a:stretch>
            <a:fillRect/>
          </a:stretch>
        </p:blipFill>
        <p:spPr>
          <a:xfrm>
            <a:off x="1964578" y="756745"/>
            <a:ext cx="8262844" cy="5667553"/>
          </a:xfrm>
          <a:prstGeom prst="rect">
            <a:avLst/>
          </a:prstGeom>
        </p:spPr>
      </p:pic>
    </p:spTree>
    <p:extLst>
      <p:ext uri="{BB962C8B-B14F-4D97-AF65-F5344CB8AC3E}">
        <p14:creationId xmlns:p14="http://schemas.microsoft.com/office/powerpoint/2010/main" val="383466791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353</TotalTime>
  <Words>1003</Words>
  <Application>Microsoft Office PowerPoint</Application>
  <PresentationFormat>Widescreen</PresentationFormat>
  <Paragraphs>100</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Freya Maria Odell</dc:creator>
  <cp:lastModifiedBy>Freya Maria Odell</cp:lastModifiedBy>
  <cp:revision>5</cp:revision>
  <dcterms:created xsi:type="dcterms:W3CDTF">2026-07-01T05:39:16Z</dcterms:created>
  <dcterms:modified xsi:type="dcterms:W3CDTF">2026-07-03T09:08:07Z</dcterms:modified>
</cp:coreProperties>
</file>